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8" r:id="rId15"/>
    <p:sldId id="279" r:id="rId16"/>
    <p:sldId id="280" r:id="rId17"/>
    <p:sldId id="281"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Bebas Neue" panose="020B0604020202020204" charset="0"/>
      <p:regular r:id="rId28"/>
    </p:embeddedFont>
    <p:embeddedFont>
      <p:font typeface="Bebas Neue Bold" panose="020B0604020202020204" charset="0"/>
      <p:regular r:id="rId29"/>
    </p:embeddedFont>
    <p:embeddedFont>
      <p:font typeface="Calibri" panose="020F0502020204030204" pitchFamily="34" charset="0"/>
      <p:regular r:id="rId30"/>
      <p:bold r:id="rId31"/>
      <p:italic r:id="rId32"/>
      <p:boldItalic r:id="rId33"/>
    </p:embeddedFont>
    <p:embeddedFont>
      <p:font typeface="Canva Sans" panose="020B0604020202020204" charset="0"/>
      <p:regular r:id="rId34"/>
    </p:embeddedFont>
    <p:embeddedFont>
      <p:font typeface="DejaVu Serif" panose="020B0604020202020204" charset="0"/>
      <p:regular r:id="rId35"/>
    </p:embeddedFont>
    <p:embeddedFont>
      <p:font typeface="DejaVu Serif Bold" panose="020B0604020202020204" charset="0"/>
      <p:regular r:id="rId36"/>
    </p:embeddedFont>
    <p:embeddedFont>
      <p:font typeface="Noto Sans Bold" panose="020B0604020202020204" charset="0"/>
      <p:regular r:id="rId37"/>
    </p:embeddedFont>
    <p:embeddedFont>
      <p:font typeface="Open Sans" panose="020B0604020202020204" charset="0"/>
      <p:regular r:id="rId38"/>
    </p:embeddedFont>
    <p:embeddedFont>
      <p:font typeface="Open Sans Bold" panose="020B0604020202020204" charset="0"/>
      <p:regular r:id="rId39"/>
    </p:embeddedFont>
    <p:embeddedFont>
      <p:font typeface="TT Commons Pro" panose="020B0604020202020204" charset="0"/>
      <p:regular r:id="rId40"/>
    </p:embeddedFont>
    <p:embeddedFont>
      <p:font typeface="TT Commons Pro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1109" y="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20.png"/><Relationship Id="rId5" Type="http://schemas.openxmlformats.org/officeDocument/2006/relationships/image" Target="../media/image5.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3.png"/><Relationship Id="rId9" Type="http://schemas.openxmlformats.org/officeDocument/2006/relationships/image" Target="../media/image18.png"/><Relationship Id="rId1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sv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42.png"/><Relationship Id="rId5" Type="http://schemas.openxmlformats.org/officeDocument/2006/relationships/image" Target="../media/image5.png"/><Relationship Id="rId10" Type="http://schemas.openxmlformats.org/officeDocument/2006/relationships/image" Target="../media/image41.png"/><Relationship Id="rId4" Type="http://schemas.openxmlformats.org/officeDocument/2006/relationships/image" Target="../media/image3.png"/><Relationship Id="rId9"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sv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4" name="Group 4"/>
          <p:cNvGrpSpPr/>
          <p:nvPr/>
        </p:nvGrpSpPr>
        <p:grpSpPr>
          <a:xfrm>
            <a:off x="4736333" y="0"/>
            <a:ext cx="3857790" cy="6309818"/>
            <a:chOff x="0" y="0"/>
            <a:chExt cx="1016043" cy="1661845"/>
          </a:xfrm>
        </p:grpSpPr>
        <p:sp>
          <p:nvSpPr>
            <p:cNvPr id="5" name="Freeform 5"/>
            <p:cNvSpPr/>
            <p:nvPr/>
          </p:nvSpPr>
          <p:spPr>
            <a:xfrm>
              <a:off x="0" y="0"/>
              <a:ext cx="1016043" cy="1661845"/>
            </a:xfrm>
            <a:custGeom>
              <a:avLst/>
              <a:gdLst/>
              <a:ahLst/>
              <a:cxnLst/>
              <a:rect l="l" t="t" r="r" b="b"/>
              <a:pathLst>
                <a:path w="1016043" h="1661845">
                  <a:moveTo>
                    <a:pt x="0" y="0"/>
                  </a:moveTo>
                  <a:lnTo>
                    <a:pt x="1016043" y="0"/>
                  </a:lnTo>
                  <a:lnTo>
                    <a:pt x="1016043" y="1661845"/>
                  </a:lnTo>
                  <a:lnTo>
                    <a:pt x="0" y="1661845"/>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6" name="TextBox 6"/>
            <p:cNvSpPr txBox="1"/>
            <p:nvPr/>
          </p:nvSpPr>
          <p:spPr>
            <a:xfrm>
              <a:off x="0" y="-38100"/>
              <a:ext cx="1016043" cy="169994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grpSp>
        <p:nvGrpSpPr>
          <p:cNvPr id="8" name="Group 8"/>
          <p:cNvGrpSpPr/>
          <p:nvPr/>
        </p:nvGrpSpPr>
        <p:grpSpPr>
          <a:xfrm>
            <a:off x="0" y="6309818"/>
            <a:ext cx="3977182" cy="3977182"/>
            <a:chOff x="0" y="0"/>
            <a:chExt cx="1047488" cy="1047488"/>
          </a:xfrm>
        </p:grpSpPr>
        <p:sp>
          <p:nvSpPr>
            <p:cNvPr id="9" name="Freeform 9"/>
            <p:cNvSpPr/>
            <p:nvPr/>
          </p:nvSpPr>
          <p:spPr>
            <a:xfrm>
              <a:off x="0" y="0"/>
              <a:ext cx="1047488" cy="1047488"/>
            </a:xfrm>
            <a:custGeom>
              <a:avLst/>
              <a:gdLst/>
              <a:ahLst/>
              <a:cxnLst/>
              <a:rect l="l" t="t" r="r" b="b"/>
              <a:pathLst>
                <a:path w="1047488" h="1047488">
                  <a:moveTo>
                    <a:pt x="0" y="0"/>
                  </a:moveTo>
                  <a:lnTo>
                    <a:pt x="1047488" y="0"/>
                  </a:lnTo>
                  <a:lnTo>
                    <a:pt x="1047488" y="1047488"/>
                  </a:lnTo>
                  <a:lnTo>
                    <a:pt x="0" y="104748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0" name="TextBox 10"/>
            <p:cNvSpPr txBox="1"/>
            <p:nvPr/>
          </p:nvSpPr>
          <p:spPr>
            <a:xfrm>
              <a:off x="0" y="-38100"/>
              <a:ext cx="1047488" cy="108558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581332" y="2462531"/>
            <a:ext cx="5780797" cy="8014969"/>
          </a:xfrm>
          <a:custGeom>
            <a:avLst/>
            <a:gdLst/>
            <a:ahLst/>
            <a:cxnLst/>
            <a:rect l="l" t="t" r="r" b="b"/>
            <a:pathLst>
              <a:path w="5780797" h="8014969">
                <a:moveTo>
                  <a:pt x="0" y="0"/>
                </a:moveTo>
                <a:lnTo>
                  <a:pt x="5780797" y="0"/>
                </a:lnTo>
                <a:lnTo>
                  <a:pt x="5780797" y="8014969"/>
                </a:lnTo>
                <a:lnTo>
                  <a:pt x="0" y="8014969"/>
                </a:lnTo>
                <a:lnTo>
                  <a:pt x="0" y="0"/>
                </a:lnTo>
                <a:close/>
              </a:path>
            </a:pathLst>
          </a:custGeom>
          <a:blipFill>
            <a:blip r:embed="rId5"/>
            <a:stretch>
              <a:fillRect/>
            </a:stretch>
          </a:blipFill>
        </p:spPr>
        <p:txBody>
          <a:bodyPr/>
          <a:lstStyle/>
          <a:p>
            <a:endParaRPr lang="vi-VN"/>
          </a:p>
        </p:txBody>
      </p:sp>
      <p:sp>
        <p:nvSpPr>
          <p:cNvPr id="12" name="Freeform 12"/>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txBody>
          <a:bodyPr/>
          <a:lstStyle/>
          <a:p>
            <a:endParaRPr lang="vi-VN"/>
          </a:p>
        </p:txBody>
      </p:sp>
      <p:sp>
        <p:nvSpPr>
          <p:cNvPr id="13" name="Freeform 13"/>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nvGrpSpPr>
          <p:cNvPr id="14" name="Group 14"/>
          <p:cNvGrpSpPr/>
          <p:nvPr/>
        </p:nvGrpSpPr>
        <p:grpSpPr>
          <a:xfrm>
            <a:off x="17293116" y="565634"/>
            <a:ext cx="397367" cy="28996"/>
            <a:chOff x="0" y="0"/>
            <a:chExt cx="128243" cy="9358"/>
          </a:xfrm>
        </p:grpSpPr>
        <p:sp>
          <p:nvSpPr>
            <p:cNvPr id="15" name="Freeform 15"/>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6" name="TextBox 16"/>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293116" y="657737"/>
            <a:ext cx="397367" cy="28996"/>
            <a:chOff x="0" y="0"/>
            <a:chExt cx="128243" cy="9358"/>
          </a:xfrm>
        </p:grpSpPr>
        <p:sp>
          <p:nvSpPr>
            <p:cNvPr id="18" name="Freeform 1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9" name="TextBox 1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7839141" y="8809441"/>
            <a:ext cx="448859" cy="448859"/>
            <a:chOff x="0" y="0"/>
            <a:chExt cx="118218" cy="118218"/>
          </a:xfrm>
        </p:grpSpPr>
        <p:sp>
          <p:nvSpPr>
            <p:cNvPr id="21" name="Freeform 21"/>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22" name="TextBox 22"/>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7839141" y="8360583"/>
            <a:ext cx="448859" cy="448859"/>
            <a:chOff x="0" y="0"/>
            <a:chExt cx="118218" cy="118218"/>
          </a:xfrm>
        </p:grpSpPr>
        <p:sp>
          <p:nvSpPr>
            <p:cNvPr id="24" name="Freeform 24"/>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25" name="TextBox 25"/>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9126978" y="3235945"/>
            <a:ext cx="8695141" cy="2476826"/>
          </a:xfrm>
          <a:prstGeom prst="rect">
            <a:avLst/>
          </a:prstGeom>
        </p:spPr>
        <p:txBody>
          <a:bodyPr lIns="0" tIns="0" rIns="0" bIns="0" rtlCol="0" anchor="t">
            <a:spAutoFit/>
          </a:bodyPr>
          <a:lstStyle/>
          <a:p>
            <a:pPr algn="l">
              <a:lnSpc>
                <a:spcPts val="20136"/>
              </a:lnSpc>
              <a:spcBef>
                <a:spcPct val="0"/>
              </a:spcBef>
            </a:pPr>
            <a:r>
              <a:rPr lang="en-US" sz="14383">
                <a:solidFill>
                  <a:srgbClr val="009FFF"/>
                </a:solidFill>
                <a:latin typeface="Bebas Neue"/>
              </a:rPr>
              <a:t>INTELLIGENCE</a:t>
            </a:r>
          </a:p>
        </p:txBody>
      </p:sp>
      <p:sp>
        <p:nvSpPr>
          <p:cNvPr id="27" name="TextBox 27"/>
          <p:cNvSpPr txBox="1"/>
          <p:nvPr/>
        </p:nvSpPr>
        <p:spPr>
          <a:xfrm>
            <a:off x="9027968" y="654714"/>
            <a:ext cx="7950497" cy="3244157"/>
          </a:xfrm>
          <a:prstGeom prst="rect">
            <a:avLst/>
          </a:prstGeom>
        </p:spPr>
        <p:txBody>
          <a:bodyPr lIns="0" tIns="0" rIns="0" bIns="0" rtlCol="0" anchor="t">
            <a:spAutoFit/>
          </a:bodyPr>
          <a:lstStyle/>
          <a:p>
            <a:pPr algn="l">
              <a:lnSpc>
                <a:spcPts val="26449"/>
              </a:lnSpc>
              <a:spcBef>
                <a:spcPct val="0"/>
              </a:spcBef>
            </a:pPr>
            <a:r>
              <a:rPr lang="en-US" sz="18892">
                <a:solidFill>
                  <a:srgbClr val="FFFFFF"/>
                </a:solidFill>
                <a:latin typeface="Bebas Neue"/>
              </a:rPr>
              <a:t>ARTIFICIAL</a:t>
            </a:r>
          </a:p>
        </p:txBody>
      </p:sp>
      <p:sp>
        <p:nvSpPr>
          <p:cNvPr id="28" name="TextBox 28"/>
          <p:cNvSpPr txBox="1"/>
          <p:nvPr/>
        </p:nvSpPr>
        <p:spPr>
          <a:xfrm>
            <a:off x="9144000" y="5646096"/>
            <a:ext cx="8936593" cy="1788198"/>
          </a:xfrm>
          <a:prstGeom prst="rect">
            <a:avLst/>
          </a:prstGeom>
        </p:spPr>
        <p:txBody>
          <a:bodyPr lIns="0" tIns="0" rIns="0" bIns="0" rtlCol="0" anchor="t">
            <a:spAutoFit/>
          </a:bodyPr>
          <a:lstStyle/>
          <a:p>
            <a:pPr algn="l">
              <a:lnSpc>
                <a:spcPts val="4764"/>
              </a:lnSpc>
            </a:pPr>
            <a:r>
              <a:rPr lang="en-US" sz="3403">
                <a:solidFill>
                  <a:srgbClr val="FFFFFF"/>
                </a:solidFill>
                <a:latin typeface="Noto Sans Bold"/>
              </a:rPr>
              <a:t>Communicating, perceiving, and acting:</a:t>
            </a:r>
          </a:p>
          <a:p>
            <a:pPr algn="l">
              <a:lnSpc>
                <a:spcPts val="4764"/>
              </a:lnSpc>
            </a:pPr>
            <a:r>
              <a:rPr lang="en-US" sz="3403">
                <a:solidFill>
                  <a:srgbClr val="FFFFFF"/>
                </a:solidFill>
                <a:latin typeface="Noto Sans Bold"/>
              </a:rPr>
              <a:t>- Perception </a:t>
            </a:r>
          </a:p>
          <a:p>
            <a:pPr algn="l">
              <a:lnSpc>
                <a:spcPts val="4764"/>
              </a:lnSpc>
            </a:pPr>
            <a:r>
              <a:rPr lang="en-US" sz="3403">
                <a:solidFill>
                  <a:srgbClr val="FFFFFF"/>
                </a:solidFill>
                <a:latin typeface="Noto Sans Bold"/>
              </a:rPr>
              <a:t>- Robotics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839141" y="8809441"/>
            <a:ext cx="448859" cy="448859"/>
            <a:chOff x="0" y="0"/>
            <a:chExt cx="118218" cy="118218"/>
          </a:xfrm>
        </p:grpSpPr>
        <p:sp>
          <p:nvSpPr>
            <p:cNvPr id="12" name="Freeform 12"/>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3" name="TextBox 13"/>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839141" y="8360583"/>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028700" y="933450"/>
            <a:ext cx="10318564" cy="757554"/>
          </a:xfrm>
          <a:prstGeom prst="rect">
            <a:avLst/>
          </a:prstGeom>
        </p:spPr>
        <p:txBody>
          <a:bodyPr lIns="0" tIns="0" rIns="0" bIns="0" rtlCol="0" anchor="t">
            <a:spAutoFit/>
          </a:bodyPr>
          <a:lstStyle/>
          <a:p>
            <a:pPr algn="ctr">
              <a:lnSpc>
                <a:spcPts val="6020"/>
              </a:lnSpc>
            </a:pPr>
            <a:r>
              <a:rPr lang="en-US" sz="4300">
                <a:solidFill>
                  <a:srgbClr val="FFFFFF"/>
                </a:solidFill>
                <a:latin typeface="DejaVu Serif Bold"/>
              </a:rPr>
              <a:t>I. Xử lý ngôn ngữ tự nhiên (NPL)</a:t>
            </a:r>
          </a:p>
        </p:txBody>
      </p:sp>
      <p:sp>
        <p:nvSpPr>
          <p:cNvPr id="18" name="TextBox 18"/>
          <p:cNvSpPr txBox="1"/>
          <p:nvPr/>
        </p:nvSpPr>
        <p:spPr>
          <a:xfrm>
            <a:off x="1353682" y="1896941"/>
            <a:ext cx="15661849" cy="4780915"/>
          </a:xfrm>
          <a:prstGeom prst="rect">
            <a:avLst/>
          </a:prstGeom>
        </p:spPr>
        <p:txBody>
          <a:bodyPr lIns="0" tIns="0" rIns="0" bIns="0" rtlCol="0" anchor="t">
            <a:spAutoFit/>
          </a:bodyPr>
          <a:lstStyle/>
          <a:p>
            <a:pPr algn="just">
              <a:lnSpc>
                <a:spcPts val="4759"/>
              </a:lnSpc>
            </a:pPr>
            <a:r>
              <a:rPr lang="en-US" sz="3399">
                <a:solidFill>
                  <a:srgbClr val="FFFFFF"/>
                </a:solidFill>
                <a:latin typeface="TT Commons Pro Bold"/>
              </a:rPr>
              <a:t>4. Ngôn ngữ tự nhiên để giao tiếp và nhận thức</a:t>
            </a:r>
          </a:p>
          <a:p>
            <a:pPr algn="just">
              <a:lnSpc>
                <a:spcPts val="4759"/>
              </a:lnSpc>
            </a:pPr>
            <a:r>
              <a:rPr lang="en-US" sz="3399">
                <a:solidFill>
                  <a:srgbClr val="FFFFFF"/>
                </a:solidFill>
                <a:latin typeface="TT Commons Pro Bold"/>
              </a:rPr>
              <a:t>4.3 Lợi ích và hạn chế</a:t>
            </a:r>
          </a:p>
          <a:p>
            <a:pPr algn="just">
              <a:lnSpc>
                <a:spcPts val="4759"/>
              </a:lnSpc>
            </a:pPr>
            <a:r>
              <a:rPr lang="en-US" sz="3399">
                <a:solidFill>
                  <a:srgbClr val="FFFFFF"/>
                </a:solidFill>
                <a:latin typeface="TT Commons Pro Bold"/>
              </a:rPr>
              <a:t>4.3.2 Hạn chế</a:t>
            </a:r>
          </a:p>
          <a:p>
            <a:pPr marL="734059" lvl="1" indent="-367030" algn="just">
              <a:lnSpc>
                <a:spcPts val="4759"/>
              </a:lnSpc>
              <a:buFont typeface="Arial"/>
              <a:buChar char="•"/>
            </a:pPr>
            <a:r>
              <a:rPr lang="en-US" sz="3399">
                <a:solidFill>
                  <a:srgbClr val="FFFFFF"/>
                </a:solidFill>
                <a:latin typeface="TT Commons Pro"/>
              </a:rPr>
              <a:t>NLP có thể không hiển thị ngữ cảnh.</a:t>
            </a:r>
          </a:p>
          <a:p>
            <a:pPr marL="734059" lvl="1" indent="-367030" algn="just">
              <a:lnSpc>
                <a:spcPts val="4759"/>
              </a:lnSpc>
              <a:buFont typeface="Arial"/>
              <a:buChar char="•"/>
            </a:pPr>
            <a:r>
              <a:rPr lang="en-US" sz="3399">
                <a:solidFill>
                  <a:srgbClr val="FFFFFF"/>
                </a:solidFill>
                <a:latin typeface="TT Commons Pro"/>
              </a:rPr>
              <a:t>NLP không thể đoán trước được</a:t>
            </a:r>
          </a:p>
          <a:p>
            <a:pPr marL="734059" lvl="1" indent="-367030" algn="just">
              <a:lnSpc>
                <a:spcPts val="4759"/>
              </a:lnSpc>
              <a:buFont typeface="Arial"/>
              <a:buChar char="•"/>
            </a:pPr>
            <a:r>
              <a:rPr lang="en-US" sz="3399">
                <a:solidFill>
                  <a:srgbClr val="FFFFFF"/>
                </a:solidFill>
                <a:latin typeface="TT Commons Pro"/>
              </a:rPr>
              <a:t>NLP có thể yêu cầu nhiều lần nhấn phím hơn.</a:t>
            </a:r>
          </a:p>
          <a:p>
            <a:pPr marL="734059" lvl="1" indent="-367030" algn="just">
              <a:lnSpc>
                <a:spcPts val="4759"/>
              </a:lnSpc>
              <a:buFont typeface="Arial"/>
              <a:buChar char="•"/>
            </a:pPr>
            <a:r>
              <a:rPr lang="en-US" sz="3399">
                <a:solidFill>
                  <a:srgbClr val="FFFFFF"/>
                </a:solidFill>
                <a:latin typeface="TT Commons Pro"/>
              </a:rPr>
              <a:t>NLP không thể thích ứng với miền mới và nó có chức năng hạn chế</a:t>
            </a:r>
          </a:p>
          <a:p>
            <a:pPr algn="just">
              <a:lnSpc>
                <a:spcPts val="4759"/>
              </a:lnSpc>
            </a:pPr>
            <a:endParaRPr lang="en-US" sz="3399">
              <a:solidFill>
                <a:srgbClr val="FFFFFF"/>
              </a:solidFill>
              <a:latin typeface="TT Commo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839141" y="8809441"/>
            <a:ext cx="448859" cy="448859"/>
            <a:chOff x="0" y="0"/>
            <a:chExt cx="118218" cy="118218"/>
          </a:xfrm>
        </p:grpSpPr>
        <p:sp>
          <p:nvSpPr>
            <p:cNvPr id="12" name="Freeform 12"/>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3" name="TextBox 13"/>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839141" y="8360583"/>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581332" y="6266911"/>
            <a:ext cx="5802181" cy="3263727"/>
          </a:xfrm>
          <a:custGeom>
            <a:avLst/>
            <a:gdLst/>
            <a:ahLst/>
            <a:cxnLst/>
            <a:rect l="l" t="t" r="r" b="b"/>
            <a:pathLst>
              <a:path w="5802181" h="3263727">
                <a:moveTo>
                  <a:pt x="0" y="0"/>
                </a:moveTo>
                <a:lnTo>
                  <a:pt x="5802180" y="0"/>
                </a:lnTo>
                <a:lnTo>
                  <a:pt x="5802180" y="3263727"/>
                </a:lnTo>
                <a:lnTo>
                  <a:pt x="0" y="3263727"/>
                </a:lnTo>
                <a:lnTo>
                  <a:pt x="0" y="0"/>
                </a:lnTo>
                <a:close/>
              </a:path>
            </a:pathLst>
          </a:custGeom>
          <a:blipFill>
            <a:blip r:embed="rId7"/>
            <a:stretch>
              <a:fillRect/>
            </a:stretch>
          </a:blipFill>
        </p:spPr>
        <p:txBody>
          <a:bodyPr/>
          <a:lstStyle/>
          <a:p>
            <a:endParaRPr lang="vi-VN"/>
          </a:p>
        </p:txBody>
      </p:sp>
      <p:sp>
        <p:nvSpPr>
          <p:cNvPr id="18" name="TextBox 18"/>
          <p:cNvSpPr txBox="1"/>
          <p:nvPr/>
        </p:nvSpPr>
        <p:spPr>
          <a:xfrm>
            <a:off x="1353682" y="1896941"/>
            <a:ext cx="15678100" cy="6106287"/>
          </a:xfrm>
          <a:prstGeom prst="rect">
            <a:avLst/>
          </a:prstGeom>
        </p:spPr>
        <p:txBody>
          <a:bodyPr lIns="0" tIns="0" rIns="0" bIns="0" rtlCol="0" anchor="t">
            <a:spAutoFit/>
          </a:bodyPr>
          <a:lstStyle/>
          <a:p>
            <a:pPr algn="just">
              <a:lnSpc>
                <a:spcPts val="4759"/>
              </a:lnSpc>
            </a:pPr>
            <a:r>
              <a:rPr lang="en-US" sz="3399" dirty="0">
                <a:solidFill>
                  <a:srgbClr val="FFFFFF"/>
                </a:solidFill>
                <a:latin typeface="TT Commons Pro Bold"/>
              </a:rPr>
              <a:t>1.  </a:t>
            </a:r>
            <a:r>
              <a:rPr lang="en-US" sz="3399" dirty="0" err="1">
                <a:solidFill>
                  <a:srgbClr val="FFFFFF"/>
                </a:solidFill>
                <a:latin typeface="TT Commons Pro Bold"/>
              </a:rPr>
              <a:t>Giới</a:t>
            </a:r>
            <a:r>
              <a:rPr lang="en-US" sz="3399" dirty="0">
                <a:solidFill>
                  <a:srgbClr val="FFFFFF"/>
                </a:solidFill>
                <a:latin typeface="TT Commons Pro Bold"/>
              </a:rPr>
              <a:t> </a:t>
            </a:r>
            <a:r>
              <a:rPr lang="en-US" sz="3399" dirty="0" err="1">
                <a:solidFill>
                  <a:srgbClr val="FFFFFF"/>
                </a:solidFill>
                <a:latin typeface="TT Commons Pro Bold"/>
              </a:rPr>
              <a:t>thiệu</a:t>
            </a:r>
            <a:endParaRPr lang="en-US" sz="3399" dirty="0">
              <a:solidFill>
                <a:srgbClr val="FFFFFF"/>
              </a:solidFill>
              <a:latin typeface="TT Commons Pro Bold"/>
            </a:endParaRPr>
          </a:p>
          <a:p>
            <a:pPr marL="734059" lvl="1" indent="-367030" algn="just">
              <a:lnSpc>
                <a:spcPts val="4759"/>
              </a:lnSpc>
              <a:buFont typeface="Arial"/>
              <a:buChar char="•"/>
            </a:pPr>
            <a:r>
              <a:rPr lang="en-US" sz="3399" dirty="0">
                <a:solidFill>
                  <a:srgbClr val="FFFFFF"/>
                </a:solidFill>
                <a:latin typeface="TT Commons Pro"/>
              </a:rPr>
              <a:t>Tri </a:t>
            </a:r>
            <a:r>
              <a:rPr lang="en-US" sz="3399" dirty="0" err="1">
                <a:solidFill>
                  <a:srgbClr val="FFFFFF"/>
                </a:solidFill>
                <a:latin typeface="TT Commons Pro"/>
              </a:rPr>
              <a:t>giác</a:t>
            </a:r>
            <a:r>
              <a:rPr lang="en-US" sz="3399" dirty="0">
                <a:solidFill>
                  <a:srgbClr val="FFFFFF"/>
                </a:solidFill>
                <a:latin typeface="TT Commons Pro"/>
              </a:rPr>
              <a:t> </a:t>
            </a:r>
            <a:r>
              <a:rPr lang="en-US" sz="3399" dirty="0" err="1">
                <a:solidFill>
                  <a:srgbClr val="FFFFFF"/>
                </a:solidFill>
                <a:latin typeface="TT Commons Pro"/>
              </a:rPr>
              <a:t>là</a:t>
            </a:r>
            <a:r>
              <a:rPr lang="en-US" sz="3399" dirty="0">
                <a:solidFill>
                  <a:srgbClr val="FFFFFF"/>
                </a:solidFill>
                <a:latin typeface="TT Commons Pro"/>
              </a:rPr>
              <a:t> </a:t>
            </a:r>
            <a:r>
              <a:rPr lang="vi-VN" sz="3399" dirty="0">
                <a:solidFill>
                  <a:srgbClr val="FFFFFF"/>
                </a:solidFill>
                <a:latin typeface="TT Commons Pro"/>
              </a:rPr>
              <a:t>quá trình thu nhận, tổ chức và diễn giải thông tin cảm giác từ môi trường xung quanh</a:t>
            </a:r>
            <a:r>
              <a:rPr lang="en-US" sz="3399" dirty="0">
                <a:solidFill>
                  <a:srgbClr val="FFFFFF"/>
                </a:solidFill>
                <a:latin typeface="TT Commons Pro"/>
              </a:rPr>
              <a:t>.</a:t>
            </a:r>
          </a:p>
          <a:p>
            <a:pPr marL="734059" lvl="1" indent="-367030" algn="just">
              <a:lnSpc>
                <a:spcPts val="4759"/>
              </a:lnSpc>
              <a:buFont typeface="Arial"/>
              <a:buChar char="•"/>
            </a:pPr>
            <a:r>
              <a:rPr lang="en-US" sz="3399" dirty="0">
                <a:solidFill>
                  <a:srgbClr val="FFFFFF"/>
                </a:solidFill>
                <a:latin typeface="TT Commons Pro"/>
              </a:rPr>
              <a:t> Tri </a:t>
            </a:r>
            <a:r>
              <a:rPr lang="en-US" sz="3399" dirty="0" err="1">
                <a:solidFill>
                  <a:srgbClr val="FFFFFF"/>
                </a:solidFill>
                <a:latin typeface="TT Commons Pro"/>
              </a:rPr>
              <a:t>giác</a:t>
            </a:r>
            <a:r>
              <a:rPr lang="en-US" sz="3399" dirty="0">
                <a:solidFill>
                  <a:srgbClr val="FFFFFF"/>
                </a:solidFill>
                <a:latin typeface="TT Commons Pro"/>
              </a:rPr>
              <a:t> </a:t>
            </a:r>
            <a:r>
              <a:rPr lang="en-US" sz="3399" dirty="0" err="1">
                <a:solidFill>
                  <a:srgbClr val="FFFFFF"/>
                </a:solidFill>
                <a:latin typeface="TT Commons Pro"/>
              </a:rPr>
              <a:t>tiếp</a:t>
            </a:r>
            <a:r>
              <a:rPr lang="en-US" sz="3399" dirty="0">
                <a:solidFill>
                  <a:srgbClr val="FFFFFF"/>
                </a:solidFill>
                <a:latin typeface="TT Commons Pro"/>
              </a:rPr>
              <a:t> </a:t>
            </a:r>
            <a:r>
              <a:rPr lang="en-US" sz="3399" dirty="0" err="1">
                <a:solidFill>
                  <a:srgbClr val="FFFFFF"/>
                </a:solidFill>
                <a:latin typeface="TT Commons Pro"/>
              </a:rPr>
              <a:t>nhận</a:t>
            </a:r>
            <a:r>
              <a:rPr lang="en-US" sz="3399" dirty="0">
                <a:solidFill>
                  <a:srgbClr val="FFFFFF"/>
                </a:solidFill>
                <a:latin typeface="TT Commons Pro"/>
              </a:rPr>
              <a:t> </a:t>
            </a:r>
            <a:r>
              <a:rPr lang="en-US" sz="3399" dirty="0" err="1">
                <a:solidFill>
                  <a:srgbClr val="FFFFFF"/>
                </a:solidFill>
                <a:latin typeface="TT Commons Pro"/>
              </a:rPr>
              <a:t>thông</a:t>
            </a:r>
            <a:r>
              <a:rPr lang="en-US" sz="3399" dirty="0">
                <a:solidFill>
                  <a:srgbClr val="FFFFFF"/>
                </a:solidFill>
                <a:latin typeface="TT Commons Pro"/>
              </a:rPr>
              <a:t> tin t</a:t>
            </a:r>
            <a:r>
              <a:rPr lang="vi-VN" sz="3399" dirty="0">
                <a:solidFill>
                  <a:srgbClr val="FFFFFF"/>
                </a:solidFill>
                <a:latin typeface="TT Commons Pro"/>
              </a:rPr>
              <a:t>hông qua các giác quan như thị giác, thính giác, xúc giác, vị giác và khứu giác.</a:t>
            </a:r>
          </a:p>
          <a:p>
            <a:pPr marL="734059" lvl="1" indent="-367030" algn="just">
              <a:lnSpc>
                <a:spcPts val="4759"/>
              </a:lnSpc>
              <a:buFont typeface="Arial"/>
              <a:buChar char="•"/>
            </a:pPr>
            <a:r>
              <a:rPr lang="vi-VN" sz="3399" dirty="0">
                <a:solidFill>
                  <a:srgbClr val="FFFFFF"/>
                </a:solidFill>
                <a:latin typeface="TT Commons Pro"/>
              </a:rPr>
              <a:t>Tri giác (perception) có vai trò vô cùng quan trọng trong cuộc sống hàng ngày và ảnh hưởng đến nhiều khía cạnh của hành vi và tương tác của con người.</a:t>
            </a:r>
            <a:endParaRPr lang="en-US" sz="3399" dirty="0">
              <a:solidFill>
                <a:srgbClr val="FFFFFF"/>
              </a:solidFill>
              <a:latin typeface="TT Commons Pro"/>
            </a:endParaRPr>
          </a:p>
          <a:p>
            <a:pPr marL="734059" lvl="1" indent="-367030" algn="just">
              <a:lnSpc>
                <a:spcPts val="4759"/>
              </a:lnSpc>
              <a:buFont typeface="Arial"/>
              <a:buChar char="•"/>
            </a:pPr>
            <a:endParaRPr lang="en-US" sz="3399" dirty="0">
              <a:solidFill>
                <a:srgbClr val="FFFFFF"/>
              </a:solidFill>
              <a:latin typeface="TT Commons Pro"/>
            </a:endParaRPr>
          </a:p>
          <a:p>
            <a:pPr marL="734059" lvl="1" indent="-367030" algn="just">
              <a:lnSpc>
                <a:spcPts val="4759"/>
              </a:lnSpc>
              <a:buFont typeface="Arial"/>
              <a:buChar char="•"/>
            </a:pPr>
            <a:endParaRPr lang="en-US" sz="3399" dirty="0">
              <a:solidFill>
                <a:srgbClr val="FFFFFF"/>
              </a:solidFill>
              <a:latin typeface="TT Commons Pro"/>
            </a:endParaRPr>
          </a:p>
          <a:p>
            <a:pPr algn="just">
              <a:lnSpc>
                <a:spcPts val="4759"/>
              </a:lnSpc>
            </a:pPr>
            <a:endParaRPr lang="en-US" sz="3399" dirty="0">
              <a:solidFill>
                <a:srgbClr val="FFFFFF"/>
              </a:solidFill>
              <a:latin typeface="TT Commons Pro"/>
            </a:endParaRPr>
          </a:p>
        </p:txBody>
      </p:sp>
      <p:sp>
        <p:nvSpPr>
          <p:cNvPr id="19" name="Freeform 19"/>
          <p:cNvSpPr/>
          <p:nvPr/>
        </p:nvSpPr>
        <p:spPr>
          <a:xfrm>
            <a:off x="8968471" y="6266911"/>
            <a:ext cx="8063312" cy="3263727"/>
          </a:xfrm>
          <a:custGeom>
            <a:avLst/>
            <a:gdLst/>
            <a:ahLst/>
            <a:cxnLst/>
            <a:rect l="l" t="t" r="r" b="b"/>
            <a:pathLst>
              <a:path w="8063312" h="3263727">
                <a:moveTo>
                  <a:pt x="0" y="0"/>
                </a:moveTo>
                <a:lnTo>
                  <a:pt x="8063311" y="0"/>
                </a:lnTo>
                <a:lnTo>
                  <a:pt x="8063311" y="3263727"/>
                </a:lnTo>
                <a:lnTo>
                  <a:pt x="0" y="3263727"/>
                </a:lnTo>
                <a:lnTo>
                  <a:pt x="0" y="0"/>
                </a:lnTo>
                <a:close/>
              </a:path>
            </a:pathLst>
          </a:custGeom>
          <a:blipFill>
            <a:blip r:embed="rId8"/>
            <a:stretch>
              <a:fillRect l="-3140" t="-30944" r="-3336" b="-43235"/>
            </a:stretch>
          </a:blipFill>
        </p:spPr>
        <p:txBody>
          <a:bodyPr/>
          <a:lstStyle/>
          <a:p>
            <a:endParaRPr lang="vi-VN"/>
          </a:p>
        </p:txBody>
      </p:sp>
      <p:sp>
        <p:nvSpPr>
          <p:cNvPr id="20" name="TextBox 20"/>
          <p:cNvSpPr txBox="1"/>
          <p:nvPr/>
        </p:nvSpPr>
        <p:spPr>
          <a:xfrm>
            <a:off x="1126208" y="933450"/>
            <a:ext cx="10318564" cy="709938"/>
          </a:xfrm>
          <a:prstGeom prst="rect">
            <a:avLst/>
          </a:prstGeom>
        </p:spPr>
        <p:txBody>
          <a:bodyPr lIns="0" tIns="0" rIns="0" bIns="0" rtlCol="0" anchor="t">
            <a:spAutoFit/>
          </a:bodyPr>
          <a:lstStyle/>
          <a:p>
            <a:pPr algn="l">
              <a:lnSpc>
                <a:spcPts val="6020"/>
              </a:lnSpc>
            </a:pPr>
            <a:r>
              <a:rPr lang="en-US" sz="4300" dirty="0">
                <a:solidFill>
                  <a:srgbClr val="FFFFFF"/>
                </a:solidFill>
                <a:latin typeface="DejaVu Serif Bold"/>
              </a:rPr>
              <a:t>II. Tri </a:t>
            </a:r>
            <a:r>
              <a:rPr lang="en-US" sz="4300" dirty="0" err="1">
                <a:solidFill>
                  <a:srgbClr val="FFFFFF"/>
                </a:solidFill>
                <a:latin typeface="DejaVu Serif Bold"/>
              </a:rPr>
              <a:t>giác</a:t>
            </a:r>
            <a:endParaRPr lang="en-US" sz="4300" dirty="0">
              <a:solidFill>
                <a:srgbClr val="FFFFFF"/>
              </a:solidFill>
              <a:latin typeface="DejaVu Serif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839141" y="8809441"/>
            <a:ext cx="448859" cy="448859"/>
            <a:chOff x="0" y="0"/>
            <a:chExt cx="118218" cy="118218"/>
          </a:xfrm>
        </p:grpSpPr>
        <p:sp>
          <p:nvSpPr>
            <p:cNvPr id="12" name="Freeform 12"/>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3" name="TextBox 13"/>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839141" y="8360583"/>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353682" y="1896941"/>
            <a:ext cx="10835225" cy="5490734"/>
          </a:xfrm>
          <a:prstGeom prst="rect">
            <a:avLst/>
          </a:prstGeom>
        </p:spPr>
        <p:txBody>
          <a:bodyPr lIns="0" tIns="0" rIns="0" bIns="0" rtlCol="0" anchor="t">
            <a:spAutoFit/>
          </a:bodyPr>
          <a:lstStyle/>
          <a:p>
            <a:pPr algn="just">
              <a:lnSpc>
                <a:spcPts val="4759"/>
              </a:lnSpc>
            </a:pPr>
            <a:r>
              <a:rPr lang="en-US" sz="3399" dirty="0">
                <a:solidFill>
                  <a:srgbClr val="FFFFFF"/>
                </a:solidFill>
                <a:latin typeface="TT Commons Pro Bold"/>
              </a:rPr>
              <a:t>2. </a:t>
            </a:r>
            <a:r>
              <a:rPr lang="en-US" sz="3399" dirty="0" err="1">
                <a:solidFill>
                  <a:srgbClr val="FFFFFF"/>
                </a:solidFill>
                <a:latin typeface="TT Commons Pro Bold"/>
              </a:rPr>
              <a:t>Tạo</a:t>
            </a:r>
            <a:r>
              <a:rPr lang="en-US" sz="3399" dirty="0">
                <a:solidFill>
                  <a:srgbClr val="FFFFFF"/>
                </a:solidFill>
                <a:latin typeface="TT Commons Pro Bold"/>
              </a:rPr>
              <a:t> </a:t>
            </a:r>
            <a:r>
              <a:rPr lang="en-US" sz="3399" dirty="0" err="1">
                <a:solidFill>
                  <a:srgbClr val="FFFFFF"/>
                </a:solidFill>
                <a:latin typeface="TT Commons Pro Bold"/>
              </a:rPr>
              <a:t>ảnh</a:t>
            </a:r>
            <a:endParaRPr lang="en-US" sz="3399" dirty="0">
              <a:solidFill>
                <a:srgbClr val="FFFFFF"/>
              </a:solidFill>
              <a:latin typeface="TT Commons Pro Bold"/>
            </a:endParaRPr>
          </a:p>
          <a:p>
            <a:pPr marL="734059" lvl="1" indent="-367030" algn="just">
              <a:lnSpc>
                <a:spcPts val="4759"/>
              </a:lnSpc>
              <a:buFont typeface="Arial"/>
              <a:buChar char="•"/>
            </a:pPr>
            <a:r>
              <a:rPr lang="en-US" sz="3399" dirty="0" err="1">
                <a:solidFill>
                  <a:srgbClr val="FFFFFF"/>
                </a:solidFill>
                <a:latin typeface="TT Commons Pro"/>
              </a:rPr>
              <a:t>Máy</a:t>
            </a:r>
            <a:r>
              <a:rPr lang="en-US" sz="3399" dirty="0">
                <a:solidFill>
                  <a:srgbClr val="FFFFFF"/>
                </a:solidFill>
                <a:latin typeface="TT Commons Pro"/>
              </a:rPr>
              <a:t> </a:t>
            </a:r>
            <a:r>
              <a:rPr lang="en-US" sz="3399" dirty="0" err="1">
                <a:solidFill>
                  <a:srgbClr val="FFFFFF"/>
                </a:solidFill>
                <a:latin typeface="TT Commons Pro"/>
              </a:rPr>
              <a:t>ảnh</a:t>
            </a:r>
            <a:r>
              <a:rPr lang="en-US" sz="3399" dirty="0">
                <a:solidFill>
                  <a:srgbClr val="FFFFFF"/>
                </a:solidFill>
                <a:latin typeface="TT Commons Pro"/>
              </a:rPr>
              <a:t> </a:t>
            </a:r>
            <a:r>
              <a:rPr lang="en-US" sz="3399" dirty="0" err="1">
                <a:solidFill>
                  <a:srgbClr val="FFFFFF"/>
                </a:solidFill>
                <a:latin typeface="TT Commons Pro"/>
              </a:rPr>
              <a:t>lỗ</a:t>
            </a:r>
            <a:r>
              <a:rPr lang="en-US" sz="3399" dirty="0">
                <a:solidFill>
                  <a:srgbClr val="FFFFFF"/>
                </a:solidFill>
                <a:latin typeface="TT Commons Pro"/>
              </a:rPr>
              <a:t> </a:t>
            </a:r>
            <a:r>
              <a:rPr lang="en-US" sz="3399" dirty="0" err="1">
                <a:solidFill>
                  <a:srgbClr val="FFFFFF"/>
                </a:solidFill>
                <a:latin typeface="TT Commons Pro"/>
              </a:rPr>
              <a:t>kim</a:t>
            </a:r>
            <a:r>
              <a:rPr lang="en-US" sz="3399" dirty="0">
                <a:solidFill>
                  <a:srgbClr val="FFFFFF"/>
                </a:solidFill>
                <a:latin typeface="TT Commons Pro"/>
              </a:rPr>
              <a:t> (Pinhole camera)</a:t>
            </a:r>
          </a:p>
          <a:p>
            <a:pPr marL="734059" lvl="1" indent="-367030" algn="just">
              <a:lnSpc>
                <a:spcPts val="4759"/>
              </a:lnSpc>
              <a:buFont typeface="Arial"/>
              <a:buChar char="•"/>
            </a:pPr>
            <a:r>
              <a:rPr lang="en-US" sz="3399" dirty="0" err="1">
                <a:solidFill>
                  <a:srgbClr val="FFFFFF"/>
                </a:solidFill>
                <a:latin typeface="TT Commons Pro"/>
              </a:rPr>
              <a:t>Hệ</a:t>
            </a:r>
            <a:r>
              <a:rPr lang="en-US" sz="3399" dirty="0">
                <a:solidFill>
                  <a:srgbClr val="FFFFFF"/>
                </a:solidFill>
                <a:latin typeface="TT Commons Pro"/>
              </a:rPr>
              <a:t> </a:t>
            </a:r>
            <a:r>
              <a:rPr lang="en-US" sz="3399" dirty="0" err="1">
                <a:solidFill>
                  <a:srgbClr val="FFFFFF"/>
                </a:solidFill>
                <a:latin typeface="TT Commons Pro"/>
              </a:rPr>
              <a:t>thống</a:t>
            </a:r>
            <a:r>
              <a:rPr lang="en-US" sz="3399" dirty="0">
                <a:solidFill>
                  <a:srgbClr val="FFFFFF"/>
                </a:solidFill>
                <a:latin typeface="TT Commons Pro"/>
              </a:rPr>
              <a:t> </a:t>
            </a:r>
            <a:r>
              <a:rPr lang="en-US" sz="3399" dirty="0" err="1">
                <a:solidFill>
                  <a:srgbClr val="FFFFFF"/>
                </a:solidFill>
                <a:latin typeface="TT Commons Pro"/>
              </a:rPr>
              <a:t>ống</a:t>
            </a:r>
            <a:r>
              <a:rPr lang="en-US" sz="3399" dirty="0">
                <a:solidFill>
                  <a:srgbClr val="FFFFFF"/>
                </a:solidFill>
                <a:latin typeface="TT Commons Pro"/>
              </a:rPr>
              <a:t> </a:t>
            </a:r>
            <a:r>
              <a:rPr lang="en-US" sz="3399" dirty="0" err="1">
                <a:solidFill>
                  <a:srgbClr val="FFFFFF"/>
                </a:solidFill>
                <a:latin typeface="TT Commons Pro"/>
              </a:rPr>
              <a:t>kính</a:t>
            </a:r>
            <a:endParaRPr lang="en-US" sz="3399" dirty="0">
              <a:solidFill>
                <a:srgbClr val="FFFFFF"/>
              </a:solidFill>
              <a:latin typeface="TT Commons Pro"/>
            </a:endParaRPr>
          </a:p>
          <a:p>
            <a:pPr marL="734059" lvl="1" indent="-367030" algn="just">
              <a:lnSpc>
                <a:spcPts val="4759"/>
              </a:lnSpc>
              <a:buFont typeface="Arial"/>
              <a:buChar char="•"/>
            </a:pPr>
            <a:r>
              <a:rPr lang="en-US" sz="3399" dirty="0" err="1">
                <a:solidFill>
                  <a:srgbClr val="FFFFFF"/>
                </a:solidFill>
                <a:latin typeface="TT Commons Pro"/>
              </a:rPr>
              <a:t>Phép</a:t>
            </a:r>
            <a:r>
              <a:rPr lang="en-US" sz="3399" dirty="0">
                <a:solidFill>
                  <a:srgbClr val="FFFFFF"/>
                </a:solidFill>
                <a:latin typeface="TT Commons Pro"/>
              </a:rPr>
              <a:t> </a:t>
            </a:r>
            <a:r>
              <a:rPr lang="en-US" sz="3399" dirty="0" err="1">
                <a:solidFill>
                  <a:srgbClr val="FFFFFF"/>
                </a:solidFill>
                <a:latin typeface="TT Commons Pro"/>
              </a:rPr>
              <a:t>đo</a:t>
            </a:r>
            <a:r>
              <a:rPr lang="en-US" sz="3399" dirty="0">
                <a:solidFill>
                  <a:srgbClr val="FFFFFF"/>
                </a:solidFill>
                <a:latin typeface="TT Commons Pro"/>
              </a:rPr>
              <a:t> </a:t>
            </a:r>
            <a:r>
              <a:rPr lang="en-US" sz="3399" dirty="0" err="1">
                <a:solidFill>
                  <a:srgbClr val="FFFFFF"/>
                </a:solidFill>
                <a:latin typeface="TT Commons Pro"/>
              </a:rPr>
              <a:t>quang</a:t>
            </a:r>
            <a:r>
              <a:rPr lang="en-US" sz="3399" dirty="0">
                <a:solidFill>
                  <a:srgbClr val="FFFFFF"/>
                </a:solidFill>
                <a:latin typeface="TT Commons Pro"/>
              </a:rPr>
              <a:t> </a:t>
            </a:r>
            <a:r>
              <a:rPr lang="en-US" sz="3399" dirty="0" err="1">
                <a:solidFill>
                  <a:srgbClr val="FFFFFF"/>
                </a:solidFill>
                <a:latin typeface="TT Commons Pro"/>
              </a:rPr>
              <a:t>học</a:t>
            </a:r>
            <a:endParaRPr lang="en-US" sz="3399" dirty="0">
              <a:solidFill>
                <a:srgbClr val="FFFFFF"/>
              </a:solidFill>
              <a:latin typeface="TT Commons Pro"/>
            </a:endParaRPr>
          </a:p>
          <a:p>
            <a:pPr marL="734059" lvl="1" indent="-367030" algn="just">
              <a:lnSpc>
                <a:spcPts val="4759"/>
              </a:lnSpc>
              <a:buFont typeface="Arial"/>
              <a:buChar char="•"/>
            </a:pPr>
            <a:r>
              <a:rPr lang="en-US" sz="3399" dirty="0">
                <a:solidFill>
                  <a:srgbClr val="FFFFFF"/>
                </a:solidFill>
                <a:latin typeface="TT Commons Pro"/>
              </a:rPr>
              <a:t>Quang </a:t>
            </a:r>
            <a:r>
              <a:rPr lang="en-US" sz="3399" dirty="0" err="1">
                <a:solidFill>
                  <a:srgbClr val="FFFFFF"/>
                </a:solidFill>
                <a:latin typeface="TT Commons Pro"/>
              </a:rPr>
              <a:t>phổ</a:t>
            </a:r>
            <a:r>
              <a:rPr lang="en-US" sz="3399" dirty="0">
                <a:solidFill>
                  <a:srgbClr val="FFFFFF"/>
                </a:solidFill>
                <a:latin typeface="TT Commons Pro"/>
              </a:rPr>
              <a:t> </a:t>
            </a:r>
            <a:r>
              <a:rPr lang="en-US" sz="3399" dirty="0" err="1">
                <a:solidFill>
                  <a:srgbClr val="FFFFFF"/>
                </a:solidFill>
                <a:latin typeface="TT Commons Pro"/>
              </a:rPr>
              <a:t>của</a:t>
            </a:r>
            <a:r>
              <a:rPr lang="en-US" sz="3399" dirty="0">
                <a:solidFill>
                  <a:srgbClr val="FFFFFF"/>
                </a:solidFill>
                <a:latin typeface="TT Commons Pro"/>
              </a:rPr>
              <a:t> </a:t>
            </a:r>
            <a:r>
              <a:rPr lang="en-US" sz="3399" dirty="0" err="1">
                <a:solidFill>
                  <a:srgbClr val="FFFFFF"/>
                </a:solidFill>
                <a:latin typeface="TT Commons Pro"/>
              </a:rPr>
              <a:t>sự</a:t>
            </a:r>
            <a:r>
              <a:rPr lang="en-US" sz="3399" dirty="0">
                <a:solidFill>
                  <a:srgbClr val="FFFFFF"/>
                </a:solidFill>
                <a:latin typeface="TT Commons Pro"/>
              </a:rPr>
              <a:t> </a:t>
            </a:r>
            <a:r>
              <a:rPr lang="en-US" sz="3399" dirty="0" err="1">
                <a:solidFill>
                  <a:srgbClr val="FFFFFF"/>
                </a:solidFill>
                <a:latin typeface="TT Commons Pro"/>
              </a:rPr>
              <a:t>hình</a:t>
            </a:r>
            <a:r>
              <a:rPr lang="en-US" sz="3399" dirty="0">
                <a:solidFill>
                  <a:srgbClr val="FFFFFF"/>
                </a:solidFill>
                <a:latin typeface="TT Commons Pro"/>
              </a:rPr>
              <a:t> </a:t>
            </a:r>
            <a:r>
              <a:rPr lang="en-US" sz="3399" dirty="0" err="1">
                <a:solidFill>
                  <a:srgbClr val="FFFFFF"/>
                </a:solidFill>
                <a:latin typeface="TT Commons Pro"/>
              </a:rPr>
              <a:t>thành</a:t>
            </a:r>
            <a:r>
              <a:rPr lang="en-US" sz="3399" dirty="0">
                <a:solidFill>
                  <a:srgbClr val="FFFFFF"/>
                </a:solidFill>
                <a:latin typeface="TT Commons Pro"/>
              </a:rPr>
              <a:t> </a:t>
            </a:r>
            <a:r>
              <a:rPr lang="en-US" sz="3399" dirty="0" err="1">
                <a:solidFill>
                  <a:srgbClr val="FFFFFF"/>
                </a:solidFill>
                <a:latin typeface="TT Commons Pro"/>
              </a:rPr>
              <a:t>hình</a:t>
            </a:r>
            <a:r>
              <a:rPr lang="en-US" sz="3399" dirty="0">
                <a:solidFill>
                  <a:srgbClr val="FFFFFF"/>
                </a:solidFill>
                <a:latin typeface="TT Commons Pro"/>
              </a:rPr>
              <a:t> </a:t>
            </a:r>
            <a:r>
              <a:rPr lang="en-US" sz="3399" dirty="0" err="1">
                <a:solidFill>
                  <a:srgbClr val="FFFFFF"/>
                </a:solidFill>
                <a:latin typeface="TT Commons Pro"/>
              </a:rPr>
              <a:t>ảnh</a:t>
            </a:r>
            <a:endParaRPr lang="en-US" sz="3399" dirty="0">
              <a:solidFill>
                <a:srgbClr val="FFFFFF"/>
              </a:solidFill>
              <a:latin typeface="TT Commons Pro"/>
            </a:endParaRPr>
          </a:p>
          <a:p>
            <a:pPr marL="734059" lvl="1" indent="-367030" algn="just">
              <a:lnSpc>
                <a:spcPts val="4759"/>
              </a:lnSpc>
              <a:buFont typeface="Arial"/>
              <a:buChar char="•"/>
            </a:pPr>
            <a:endParaRPr lang="en-US" sz="3399" dirty="0">
              <a:solidFill>
                <a:srgbClr val="FFFFFF"/>
              </a:solidFill>
              <a:latin typeface="TT Commons Pro"/>
            </a:endParaRPr>
          </a:p>
          <a:p>
            <a:pPr marL="734059" lvl="1" indent="-367030" algn="just">
              <a:lnSpc>
                <a:spcPts val="4759"/>
              </a:lnSpc>
              <a:buFont typeface="Arial"/>
              <a:buChar char="•"/>
            </a:pPr>
            <a:endParaRPr lang="en-US" sz="3399" dirty="0">
              <a:solidFill>
                <a:srgbClr val="FFFFFF"/>
              </a:solidFill>
              <a:latin typeface="TT Commons Pro"/>
            </a:endParaRPr>
          </a:p>
          <a:p>
            <a:pPr marL="367029" lvl="1" algn="just">
              <a:lnSpc>
                <a:spcPts val="4759"/>
              </a:lnSpc>
            </a:pPr>
            <a:endParaRPr lang="en-US" sz="3399" dirty="0">
              <a:solidFill>
                <a:srgbClr val="FFFFFF"/>
              </a:solidFill>
              <a:latin typeface="TT Commons Pro"/>
            </a:endParaRPr>
          </a:p>
          <a:p>
            <a:pPr algn="just">
              <a:lnSpc>
                <a:spcPts val="4759"/>
              </a:lnSpc>
            </a:pPr>
            <a:endParaRPr lang="en-US" sz="3399" dirty="0">
              <a:solidFill>
                <a:srgbClr val="FFFFFF"/>
              </a:solidFill>
              <a:latin typeface="TT Commons Pro"/>
            </a:endParaRPr>
          </a:p>
        </p:txBody>
      </p:sp>
      <p:sp>
        <p:nvSpPr>
          <p:cNvPr id="18" name="Freeform 18"/>
          <p:cNvSpPr/>
          <p:nvPr/>
        </p:nvSpPr>
        <p:spPr>
          <a:xfrm>
            <a:off x="10138377" y="256107"/>
            <a:ext cx="3785145" cy="3028116"/>
          </a:xfrm>
          <a:custGeom>
            <a:avLst/>
            <a:gdLst/>
            <a:ahLst/>
            <a:cxnLst/>
            <a:rect l="l" t="t" r="r" b="b"/>
            <a:pathLst>
              <a:path w="3785145" h="3028116">
                <a:moveTo>
                  <a:pt x="0" y="0"/>
                </a:moveTo>
                <a:lnTo>
                  <a:pt x="3785145" y="0"/>
                </a:lnTo>
                <a:lnTo>
                  <a:pt x="3785145" y="3028116"/>
                </a:lnTo>
                <a:lnTo>
                  <a:pt x="0" y="30281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9" name="Freeform 19"/>
          <p:cNvSpPr/>
          <p:nvPr/>
        </p:nvSpPr>
        <p:spPr>
          <a:xfrm>
            <a:off x="7537873" y="80535"/>
            <a:ext cx="4314673" cy="3028116"/>
          </a:xfrm>
          <a:custGeom>
            <a:avLst/>
            <a:gdLst/>
            <a:ahLst/>
            <a:cxnLst/>
            <a:rect l="l" t="t" r="r" b="b"/>
            <a:pathLst>
              <a:path w="4314673" h="3028116">
                <a:moveTo>
                  <a:pt x="0" y="0"/>
                </a:moveTo>
                <a:lnTo>
                  <a:pt x="4314673" y="0"/>
                </a:lnTo>
                <a:lnTo>
                  <a:pt x="4314673" y="3028116"/>
                </a:lnTo>
                <a:lnTo>
                  <a:pt x="0" y="30281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20" name="Freeform 20"/>
          <p:cNvSpPr/>
          <p:nvPr/>
        </p:nvSpPr>
        <p:spPr>
          <a:xfrm>
            <a:off x="10674849" y="1081494"/>
            <a:ext cx="3028116" cy="3028116"/>
          </a:xfrm>
          <a:custGeom>
            <a:avLst/>
            <a:gdLst/>
            <a:ahLst/>
            <a:cxnLst/>
            <a:rect l="l" t="t" r="r" b="b"/>
            <a:pathLst>
              <a:path w="3028116" h="3028116">
                <a:moveTo>
                  <a:pt x="0" y="0"/>
                </a:moveTo>
                <a:lnTo>
                  <a:pt x="3028116" y="0"/>
                </a:lnTo>
                <a:lnTo>
                  <a:pt x="3028116" y="3028116"/>
                </a:lnTo>
                <a:lnTo>
                  <a:pt x="0" y="30281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21" name="TextBox 21"/>
          <p:cNvSpPr txBox="1"/>
          <p:nvPr/>
        </p:nvSpPr>
        <p:spPr>
          <a:xfrm>
            <a:off x="1126208" y="933450"/>
            <a:ext cx="10318564" cy="709938"/>
          </a:xfrm>
          <a:prstGeom prst="rect">
            <a:avLst/>
          </a:prstGeom>
        </p:spPr>
        <p:txBody>
          <a:bodyPr lIns="0" tIns="0" rIns="0" bIns="0" rtlCol="0" anchor="t">
            <a:spAutoFit/>
          </a:bodyPr>
          <a:lstStyle/>
          <a:p>
            <a:pPr algn="l">
              <a:lnSpc>
                <a:spcPts val="6020"/>
              </a:lnSpc>
            </a:pPr>
            <a:r>
              <a:rPr lang="en-US" sz="4300" dirty="0">
                <a:solidFill>
                  <a:srgbClr val="FFFFFF"/>
                </a:solidFill>
                <a:latin typeface="DejaVu Serif Bold"/>
              </a:rPr>
              <a:t>II. Tri </a:t>
            </a:r>
            <a:r>
              <a:rPr lang="en-US" sz="4300" dirty="0" err="1">
                <a:solidFill>
                  <a:srgbClr val="FFFFFF"/>
                </a:solidFill>
                <a:latin typeface="DejaVu Serif Bold"/>
              </a:rPr>
              <a:t>giác</a:t>
            </a:r>
            <a:endParaRPr lang="en-US" sz="4300" dirty="0">
              <a:solidFill>
                <a:srgbClr val="FFFFFF"/>
              </a:solidFill>
              <a:latin typeface="DejaVu Serif Bold"/>
            </a:endParaRPr>
          </a:p>
        </p:txBody>
      </p:sp>
      <p:pic>
        <p:nvPicPr>
          <p:cNvPr id="22" name="Picture 21">
            <a:extLst>
              <a:ext uri="{FF2B5EF4-FFF2-40B4-BE49-F238E27FC236}">
                <a16:creationId xmlns:a16="http://schemas.microsoft.com/office/drawing/2014/main" id="{4279BD29-54E7-4D61-87BC-1F0C3AF123AA}"/>
              </a:ext>
            </a:extLst>
          </p:cNvPr>
          <p:cNvPicPr>
            <a:picLocks noChangeAspect="1"/>
          </p:cNvPicPr>
          <p:nvPr/>
        </p:nvPicPr>
        <p:blipFill>
          <a:blip r:embed="rId13"/>
          <a:stretch>
            <a:fillRect/>
          </a:stretch>
        </p:blipFill>
        <p:spPr>
          <a:xfrm>
            <a:off x="6998612" y="5244969"/>
            <a:ext cx="5122611" cy="3960537"/>
          </a:xfrm>
          <a:prstGeom prst="rect">
            <a:avLst/>
          </a:prstGeom>
        </p:spPr>
      </p:pic>
      <p:pic>
        <p:nvPicPr>
          <p:cNvPr id="23" name="Picture 22">
            <a:extLst>
              <a:ext uri="{FF2B5EF4-FFF2-40B4-BE49-F238E27FC236}">
                <a16:creationId xmlns:a16="http://schemas.microsoft.com/office/drawing/2014/main" id="{442C4FEE-0F7B-4806-8C77-31B1D23DC207}"/>
              </a:ext>
            </a:extLst>
          </p:cNvPr>
          <p:cNvPicPr>
            <a:picLocks noChangeAspect="1"/>
          </p:cNvPicPr>
          <p:nvPr/>
        </p:nvPicPr>
        <p:blipFill>
          <a:blip r:embed="rId14"/>
          <a:stretch>
            <a:fillRect/>
          </a:stretch>
        </p:blipFill>
        <p:spPr>
          <a:xfrm>
            <a:off x="12436227" y="5758797"/>
            <a:ext cx="5122611" cy="2932880"/>
          </a:xfrm>
          <a:prstGeom prst="rect">
            <a:avLst/>
          </a:prstGeom>
        </p:spPr>
      </p:pic>
      <p:pic>
        <p:nvPicPr>
          <p:cNvPr id="25" name="Picture 24">
            <a:extLst>
              <a:ext uri="{FF2B5EF4-FFF2-40B4-BE49-F238E27FC236}">
                <a16:creationId xmlns:a16="http://schemas.microsoft.com/office/drawing/2014/main" id="{EFF179D4-BBB6-40D7-9C55-790A59104F49}"/>
              </a:ext>
            </a:extLst>
          </p:cNvPr>
          <p:cNvPicPr>
            <a:picLocks noChangeAspect="1"/>
          </p:cNvPicPr>
          <p:nvPr/>
        </p:nvPicPr>
        <p:blipFill>
          <a:blip r:embed="rId15"/>
          <a:stretch>
            <a:fillRect/>
          </a:stretch>
        </p:blipFill>
        <p:spPr>
          <a:xfrm>
            <a:off x="689079" y="5863311"/>
            <a:ext cx="5989766" cy="29328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839141" y="8809441"/>
            <a:ext cx="448859" cy="448859"/>
            <a:chOff x="0" y="0"/>
            <a:chExt cx="118218" cy="118218"/>
          </a:xfrm>
        </p:grpSpPr>
        <p:sp>
          <p:nvSpPr>
            <p:cNvPr id="12" name="Freeform 12"/>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3" name="TextBox 13"/>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839141" y="8360583"/>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126208" y="933450"/>
            <a:ext cx="10318564" cy="709938"/>
          </a:xfrm>
          <a:prstGeom prst="rect">
            <a:avLst/>
          </a:prstGeom>
        </p:spPr>
        <p:txBody>
          <a:bodyPr lIns="0" tIns="0" rIns="0" bIns="0" rtlCol="0" anchor="t">
            <a:spAutoFit/>
          </a:bodyPr>
          <a:lstStyle/>
          <a:p>
            <a:pPr algn="l">
              <a:lnSpc>
                <a:spcPts val="6020"/>
              </a:lnSpc>
            </a:pPr>
            <a:r>
              <a:rPr lang="en-US" sz="4300" dirty="0">
                <a:solidFill>
                  <a:srgbClr val="FFFFFF"/>
                </a:solidFill>
                <a:latin typeface="DejaVu Serif Bold"/>
              </a:rPr>
              <a:t>II. Tri </a:t>
            </a:r>
            <a:r>
              <a:rPr lang="en-US" sz="4300" dirty="0" err="1">
                <a:solidFill>
                  <a:srgbClr val="FFFFFF"/>
                </a:solidFill>
                <a:latin typeface="DejaVu Serif Bold"/>
              </a:rPr>
              <a:t>giác</a:t>
            </a:r>
            <a:r>
              <a:rPr lang="en-US" sz="4300" dirty="0">
                <a:solidFill>
                  <a:srgbClr val="FFFFFF"/>
                </a:solidFill>
                <a:latin typeface="DejaVu Serif Bold"/>
              </a:rPr>
              <a:t> </a:t>
            </a:r>
          </a:p>
        </p:txBody>
      </p:sp>
      <p:sp>
        <p:nvSpPr>
          <p:cNvPr id="21" name="TextBox 21"/>
          <p:cNvSpPr txBox="1"/>
          <p:nvPr/>
        </p:nvSpPr>
        <p:spPr>
          <a:xfrm>
            <a:off x="1353682" y="1896941"/>
            <a:ext cx="7790318" cy="3028521"/>
          </a:xfrm>
          <a:prstGeom prst="rect">
            <a:avLst/>
          </a:prstGeom>
        </p:spPr>
        <p:txBody>
          <a:bodyPr lIns="0" tIns="0" rIns="0" bIns="0" rtlCol="0" anchor="t">
            <a:spAutoFit/>
          </a:bodyPr>
          <a:lstStyle/>
          <a:p>
            <a:pPr algn="just">
              <a:lnSpc>
                <a:spcPts val="4759"/>
              </a:lnSpc>
            </a:pPr>
            <a:r>
              <a:rPr lang="en-US" sz="3399" dirty="0">
                <a:solidFill>
                  <a:srgbClr val="FFFFFF"/>
                </a:solidFill>
                <a:latin typeface="TT Commons Pro Bold"/>
              </a:rPr>
              <a:t>3. </a:t>
            </a:r>
            <a:r>
              <a:rPr lang="en-US" sz="3399" dirty="0" err="1">
                <a:solidFill>
                  <a:srgbClr val="FFFFFF"/>
                </a:solidFill>
                <a:latin typeface="TT Commons Pro Bold"/>
              </a:rPr>
              <a:t>Hoạt</a:t>
            </a:r>
            <a:r>
              <a:rPr lang="en-US" sz="3399" dirty="0">
                <a:solidFill>
                  <a:srgbClr val="FFFFFF"/>
                </a:solidFill>
                <a:latin typeface="TT Commons Pro Bold"/>
              </a:rPr>
              <a:t> </a:t>
            </a:r>
            <a:r>
              <a:rPr lang="en-US" sz="3399" dirty="0" err="1">
                <a:solidFill>
                  <a:srgbClr val="FFFFFF"/>
                </a:solidFill>
                <a:latin typeface="TT Commons Pro Bold"/>
              </a:rPr>
              <a:t>động</a:t>
            </a:r>
            <a:r>
              <a:rPr lang="en-US" sz="3399" dirty="0">
                <a:solidFill>
                  <a:srgbClr val="FFFFFF"/>
                </a:solidFill>
                <a:latin typeface="TT Commons Pro Bold"/>
              </a:rPr>
              <a:t> </a:t>
            </a:r>
            <a:r>
              <a:rPr lang="en-US" sz="3399" dirty="0" err="1">
                <a:solidFill>
                  <a:srgbClr val="FFFFFF"/>
                </a:solidFill>
                <a:latin typeface="TT Commons Pro Bold"/>
              </a:rPr>
              <a:t>xử</a:t>
            </a:r>
            <a:r>
              <a:rPr lang="en-US" sz="3399" dirty="0">
                <a:solidFill>
                  <a:srgbClr val="FFFFFF"/>
                </a:solidFill>
                <a:latin typeface="TT Commons Pro Bold"/>
              </a:rPr>
              <a:t> </a:t>
            </a:r>
            <a:r>
              <a:rPr lang="en-US" sz="3399" dirty="0" err="1">
                <a:solidFill>
                  <a:srgbClr val="FFFFFF"/>
                </a:solidFill>
                <a:latin typeface="TT Commons Pro Bold"/>
              </a:rPr>
              <a:t>lý</a:t>
            </a:r>
            <a:r>
              <a:rPr lang="en-US" sz="3399" dirty="0">
                <a:solidFill>
                  <a:srgbClr val="FFFFFF"/>
                </a:solidFill>
                <a:latin typeface="TT Commons Pro Bold"/>
              </a:rPr>
              <a:t> </a:t>
            </a:r>
            <a:r>
              <a:rPr lang="en-US" sz="3399" dirty="0" err="1">
                <a:solidFill>
                  <a:srgbClr val="FFFFFF"/>
                </a:solidFill>
                <a:latin typeface="TT Commons Pro Bold"/>
              </a:rPr>
              <a:t>hình</a:t>
            </a:r>
            <a:r>
              <a:rPr lang="en-US" sz="3399" dirty="0">
                <a:solidFill>
                  <a:srgbClr val="FFFFFF"/>
                </a:solidFill>
                <a:latin typeface="TT Commons Pro Bold"/>
              </a:rPr>
              <a:t> </a:t>
            </a:r>
            <a:r>
              <a:rPr lang="en-US" sz="3399" dirty="0" err="1">
                <a:solidFill>
                  <a:srgbClr val="FFFFFF"/>
                </a:solidFill>
                <a:latin typeface="TT Commons Pro Bold"/>
              </a:rPr>
              <a:t>ảnh</a:t>
            </a:r>
            <a:endParaRPr lang="en-US" sz="3399" dirty="0">
              <a:solidFill>
                <a:srgbClr val="FFFFFF"/>
              </a:solidFill>
              <a:latin typeface="TT Commons Pro Bold"/>
            </a:endParaRPr>
          </a:p>
          <a:p>
            <a:pPr marL="734059" lvl="1" indent="-367030" algn="just">
              <a:lnSpc>
                <a:spcPts val="4759"/>
              </a:lnSpc>
              <a:buFont typeface="Arial"/>
              <a:buChar char="•"/>
            </a:pPr>
            <a:r>
              <a:rPr lang="en-US" sz="3399" dirty="0" err="1">
                <a:solidFill>
                  <a:srgbClr val="FFFFFF"/>
                </a:solidFill>
                <a:latin typeface="TT Commons Pro"/>
              </a:rPr>
              <a:t>Tích</a:t>
            </a:r>
            <a:r>
              <a:rPr lang="en-US" sz="3399" dirty="0">
                <a:solidFill>
                  <a:srgbClr val="FFFFFF"/>
                </a:solidFill>
                <a:latin typeface="TT Commons Pro"/>
              </a:rPr>
              <a:t> </a:t>
            </a:r>
            <a:r>
              <a:rPr lang="en-US" sz="3399" dirty="0" err="1">
                <a:solidFill>
                  <a:srgbClr val="FFFFFF"/>
                </a:solidFill>
                <a:latin typeface="TT Commons Pro"/>
              </a:rPr>
              <a:t>phân</a:t>
            </a:r>
            <a:r>
              <a:rPr lang="en-US" sz="3399" dirty="0">
                <a:solidFill>
                  <a:srgbClr val="FFFFFF"/>
                </a:solidFill>
                <a:latin typeface="TT Commons Pro"/>
              </a:rPr>
              <a:t> </a:t>
            </a:r>
            <a:r>
              <a:rPr lang="en-US" sz="3399" dirty="0" err="1">
                <a:solidFill>
                  <a:srgbClr val="FFFFFF"/>
                </a:solidFill>
                <a:latin typeface="TT Commons Pro"/>
              </a:rPr>
              <a:t>chập</a:t>
            </a:r>
            <a:r>
              <a:rPr lang="en-US" sz="3399" dirty="0">
                <a:solidFill>
                  <a:srgbClr val="FFFFFF"/>
                </a:solidFill>
                <a:latin typeface="TT Commons Pro"/>
              </a:rPr>
              <a:t> </a:t>
            </a:r>
            <a:r>
              <a:rPr lang="en-US" sz="3399" dirty="0" err="1">
                <a:solidFill>
                  <a:srgbClr val="FFFFFF"/>
                </a:solidFill>
                <a:latin typeface="TT Commons Pro"/>
              </a:rPr>
              <a:t>với</a:t>
            </a:r>
            <a:r>
              <a:rPr lang="en-US" sz="3399" dirty="0">
                <a:solidFill>
                  <a:srgbClr val="FFFFFF"/>
                </a:solidFill>
                <a:latin typeface="TT Commons Pro"/>
              </a:rPr>
              <a:t> </a:t>
            </a:r>
            <a:r>
              <a:rPr lang="en-US" sz="3399" dirty="0" err="1">
                <a:solidFill>
                  <a:srgbClr val="FFFFFF"/>
                </a:solidFill>
                <a:latin typeface="TT Commons Pro"/>
              </a:rPr>
              <a:t>các</a:t>
            </a:r>
            <a:r>
              <a:rPr lang="en-US" sz="3399" dirty="0">
                <a:solidFill>
                  <a:srgbClr val="FFFFFF"/>
                </a:solidFill>
                <a:latin typeface="TT Commons Pro"/>
              </a:rPr>
              <a:t> </a:t>
            </a:r>
            <a:r>
              <a:rPr lang="en-US" sz="3399" dirty="0" err="1">
                <a:solidFill>
                  <a:srgbClr val="FFFFFF"/>
                </a:solidFill>
                <a:latin typeface="TT Commons Pro"/>
              </a:rPr>
              <a:t>bộ</a:t>
            </a:r>
            <a:r>
              <a:rPr lang="en-US" sz="3399" dirty="0">
                <a:solidFill>
                  <a:srgbClr val="FFFFFF"/>
                </a:solidFill>
                <a:latin typeface="TT Commons Pro"/>
              </a:rPr>
              <a:t> </a:t>
            </a:r>
            <a:r>
              <a:rPr lang="en-US" sz="3399" dirty="0" err="1">
                <a:solidFill>
                  <a:srgbClr val="FFFFFF"/>
                </a:solidFill>
                <a:latin typeface="TT Commons Pro"/>
              </a:rPr>
              <a:t>lọc</a:t>
            </a:r>
            <a:r>
              <a:rPr lang="en-US" sz="3399" dirty="0">
                <a:solidFill>
                  <a:srgbClr val="FFFFFF"/>
                </a:solidFill>
                <a:latin typeface="TT Commons Pro"/>
              </a:rPr>
              <a:t> </a:t>
            </a:r>
            <a:r>
              <a:rPr lang="en-US" sz="3399" dirty="0" err="1">
                <a:solidFill>
                  <a:srgbClr val="FFFFFF"/>
                </a:solidFill>
                <a:latin typeface="TT Commons Pro"/>
              </a:rPr>
              <a:t>tuyến</a:t>
            </a:r>
            <a:r>
              <a:rPr lang="en-US" sz="3399" dirty="0">
                <a:solidFill>
                  <a:srgbClr val="FFFFFF"/>
                </a:solidFill>
                <a:latin typeface="TT Commons Pro"/>
              </a:rPr>
              <a:t> </a:t>
            </a:r>
            <a:r>
              <a:rPr lang="en-US" sz="3399" dirty="0" err="1">
                <a:solidFill>
                  <a:srgbClr val="FFFFFF"/>
                </a:solidFill>
                <a:latin typeface="TT Commons Pro"/>
              </a:rPr>
              <a:t>tính</a:t>
            </a:r>
            <a:endParaRPr lang="en-US" sz="3399" dirty="0">
              <a:solidFill>
                <a:srgbClr val="FFFFFF"/>
              </a:solidFill>
              <a:latin typeface="TT Commons Pro"/>
            </a:endParaRPr>
          </a:p>
          <a:p>
            <a:pPr marL="734059" lvl="1" indent="-367030" algn="just">
              <a:lnSpc>
                <a:spcPts val="4759"/>
              </a:lnSpc>
              <a:buFont typeface="Arial"/>
              <a:buChar char="•"/>
            </a:pPr>
            <a:r>
              <a:rPr lang="en-US" sz="3399" dirty="0" err="1">
                <a:solidFill>
                  <a:srgbClr val="FFFFFF"/>
                </a:solidFill>
                <a:latin typeface="TT Commons Pro"/>
              </a:rPr>
              <a:t>Phát</a:t>
            </a:r>
            <a:r>
              <a:rPr lang="en-US" sz="3399" dirty="0">
                <a:solidFill>
                  <a:srgbClr val="FFFFFF"/>
                </a:solidFill>
                <a:latin typeface="TT Commons Pro"/>
              </a:rPr>
              <a:t> </a:t>
            </a:r>
            <a:r>
              <a:rPr lang="en-US" sz="3399" dirty="0" err="1">
                <a:solidFill>
                  <a:srgbClr val="FFFFFF"/>
                </a:solidFill>
                <a:latin typeface="TT Commons Pro"/>
              </a:rPr>
              <a:t>hiện</a:t>
            </a:r>
            <a:r>
              <a:rPr lang="en-US" sz="3399" dirty="0">
                <a:solidFill>
                  <a:srgbClr val="FFFFFF"/>
                </a:solidFill>
                <a:latin typeface="TT Commons Pro"/>
              </a:rPr>
              <a:t> </a:t>
            </a:r>
            <a:r>
              <a:rPr lang="en-US" sz="3399" dirty="0" err="1">
                <a:solidFill>
                  <a:srgbClr val="FFFFFF"/>
                </a:solidFill>
                <a:latin typeface="TT Commons Pro"/>
              </a:rPr>
              <a:t>các</a:t>
            </a:r>
            <a:r>
              <a:rPr lang="en-US" sz="3399" dirty="0">
                <a:solidFill>
                  <a:srgbClr val="FFFFFF"/>
                </a:solidFill>
                <a:latin typeface="TT Commons Pro"/>
              </a:rPr>
              <a:t> </a:t>
            </a:r>
            <a:r>
              <a:rPr lang="en-US" sz="3399" dirty="0" err="1">
                <a:solidFill>
                  <a:srgbClr val="FFFFFF"/>
                </a:solidFill>
                <a:latin typeface="TT Commons Pro"/>
              </a:rPr>
              <a:t>cạnh</a:t>
            </a:r>
            <a:r>
              <a:rPr lang="en-US" sz="3399" dirty="0">
                <a:solidFill>
                  <a:srgbClr val="FFFFFF"/>
                </a:solidFill>
                <a:latin typeface="TT Commons Pro"/>
              </a:rPr>
              <a:t> </a:t>
            </a:r>
            <a:r>
              <a:rPr lang="en-US" sz="3399" dirty="0" err="1">
                <a:solidFill>
                  <a:srgbClr val="FFFFFF"/>
                </a:solidFill>
                <a:latin typeface="TT Commons Pro"/>
              </a:rPr>
              <a:t>trong</a:t>
            </a:r>
            <a:r>
              <a:rPr lang="en-US" sz="3399" dirty="0">
                <a:solidFill>
                  <a:srgbClr val="FFFFFF"/>
                </a:solidFill>
                <a:latin typeface="TT Commons Pro"/>
              </a:rPr>
              <a:t> </a:t>
            </a:r>
            <a:r>
              <a:rPr lang="en-US" sz="3399" dirty="0" err="1">
                <a:solidFill>
                  <a:srgbClr val="FFFFFF"/>
                </a:solidFill>
                <a:latin typeface="TT Commons Pro"/>
              </a:rPr>
              <a:t>ảnh</a:t>
            </a:r>
            <a:r>
              <a:rPr lang="en-US" sz="3399" dirty="0">
                <a:solidFill>
                  <a:srgbClr val="FFFFFF"/>
                </a:solidFill>
                <a:latin typeface="TT Commons Pro"/>
              </a:rPr>
              <a:t> </a:t>
            </a:r>
          </a:p>
          <a:p>
            <a:pPr algn="just">
              <a:lnSpc>
                <a:spcPts val="4759"/>
              </a:lnSpc>
            </a:pPr>
            <a:endParaRPr lang="en-US" sz="3399" dirty="0">
              <a:solidFill>
                <a:srgbClr val="FFFFFF"/>
              </a:solidFill>
              <a:latin typeface="TT Commons Pro"/>
            </a:endParaRPr>
          </a:p>
        </p:txBody>
      </p:sp>
      <p:pic>
        <p:nvPicPr>
          <p:cNvPr id="22" name="Picture 21">
            <a:extLst>
              <a:ext uri="{FF2B5EF4-FFF2-40B4-BE49-F238E27FC236}">
                <a16:creationId xmlns:a16="http://schemas.microsoft.com/office/drawing/2014/main" id="{2B6E2224-8317-4549-9E10-6225C3649789}"/>
              </a:ext>
            </a:extLst>
          </p:cNvPr>
          <p:cNvPicPr>
            <a:picLocks noChangeAspect="1"/>
          </p:cNvPicPr>
          <p:nvPr/>
        </p:nvPicPr>
        <p:blipFill>
          <a:blip r:embed="rId7"/>
          <a:stretch>
            <a:fillRect/>
          </a:stretch>
        </p:blipFill>
        <p:spPr>
          <a:xfrm>
            <a:off x="1905000" y="5179015"/>
            <a:ext cx="5391150" cy="3724275"/>
          </a:xfrm>
          <a:prstGeom prst="rect">
            <a:avLst/>
          </a:prstGeom>
        </p:spPr>
      </p:pic>
      <p:pic>
        <p:nvPicPr>
          <p:cNvPr id="23" name="Picture 22">
            <a:extLst>
              <a:ext uri="{FF2B5EF4-FFF2-40B4-BE49-F238E27FC236}">
                <a16:creationId xmlns:a16="http://schemas.microsoft.com/office/drawing/2014/main" id="{D69077A5-0A62-4147-9694-D54EB3AE0768}"/>
              </a:ext>
            </a:extLst>
          </p:cNvPr>
          <p:cNvPicPr>
            <a:picLocks noChangeAspect="1"/>
          </p:cNvPicPr>
          <p:nvPr/>
        </p:nvPicPr>
        <p:blipFill>
          <a:blip r:embed="rId8"/>
          <a:stretch>
            <a:fillRect/>
          </a:stretch>
        </p:blipFill>
        <p:spPr>
          <a:xfrm>
            <a:off x="8615731" y="5143501"/>
            <a:ext cx="7903828" cy="366117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839141" y="8809441"/>
            <a:ext cx="448859" cy="448859"/>
            <a:chOff x="0" y="0"/>
            <a:chExt cx="118218" cy="118218"/>
          </a:xfrm>
        </p:grpSpPr>
        <p:sp>
          <p:nvSpPr>
            <p:cNvPr id="12" name="Freeform 12"/>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3" name="TextBox 13"/>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839141" y="8360583"/>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126208" y="933450"/>
            <a:ext cx="10318564" cy="709938"/>
          </a:xfrm>
          <a:prstGeom prst="rect">
            <a:avLst/>
          </a:prstGeom>
        </p:spPr>
        <p:txBody>
          <a:bodyPr lIns="0" tIns="0" rIns="0" bIns="0" rtlCol="0" anchor="t">
            <a:spAutoFit/>
          </a:bodyPr>
          <a:lstStyle/>
          <a:p>
            <a:pPr algn="l">
              <a:lnSpc>
                <a:spcPts val="6020"/>
              </a:lnSpc>
            </a:pPr>
            <a:r>
              <a:rPr lang="en-US" sz="4300" dirty="0">
                <a:solidFill>
                  <a:srgbClr val="FFFFFF"/>
                </a:solidFill>
                <a:latin typeface="DejaVu Serif Bold"/>
              </a:rPr>
              <a:t>II. Tri </a:t>
            </a:r>
            <a:r>
              <a:rPr lang="en-US" sz="4300" dirty="0" err="1">
                <a:solidFill>
                  <a:srgbClr val="FFFFFF"/>
                </a:solidFill>
                <a:latin typeface="DejaVu Serif Bold"/>
              </a:rPr>
              <a:t>giác</a:t>
            </a:r>
            <a:r>
              <a:rPr lang="en-US" sz="4300" dirty="0">
                <a:solidFill>
                  <a:srgbClr val="FFFFFF"/>
                </a:solidFill>
                <a:latin typeface="DejaVu Serif Bold"/>
              </a:rPr>
              <a:t> </a:t>
            </a:r>
          </a:p>
        </p:txBody>
      </p:sp>
      <p:sp>
        <p:nvSpPr>
          <p:cNvPr id="21" name="TextBox 21"/>
          <p:cNvSpPr txBox="1"/>
          <p:nvPr/>
        </p:nvSpPr>
        <p:spPr>
          <a:xfrm>
            <a:off x="1353682" y="1896941"/>
            <a:ext cx="12286118" cy="4875181"/>
          </a:xfrm>
          <a:prstGeom prst="rect">
            <a:avLst/>
          </a:prstGeom>
        </p:spPr>
        <p:txBody>
          <a:bodyPr wrap="square" lIns="0" tIns="0" rIns="0" bIns="0" rtlCol="0" anchor="t">
            <a:spAutoFit/>
          </a:bodyPr>
          <a:lstStyle/>
          <a:p>
            <a:pPr algn="just">
              <a:lnSpc>
                <a:spcPts val="4759"/>
              </a:lnSpc>
            </a:pPr>
            <a:r>
              <a:rPr lang="en-US" sz="3399" dirty="0">
                <a:solidFill>
                  <a:srgbClr val="FFFFFF"/>
                </a:solidFill>
                <a:latin typeface="TT Commons Pro Bold"/>
              </a:rPr>
              <a:t>4. Thu </a:t>
            </a:r>
            <a:r>
              <a:rPr lang="en-US" sz="3399" dirty="0" err="1">
                <a:solidFill>
                  <a:srgbClr val="FFFFFF"/>
                </a:solidFill>
                <a:latin typeface="TT Commons Pro Bold"/>
              </a:rPr>
              <a:t>nhập</a:t>
            </a:r>
            <a:r>
              <a:rPr lang="en-US" sz="3399" dirty="0">
                <a:solidFill>
                  <a:srgbClr val="FFFFFF"/>
                </a:solidFill>
                <a:latin typeface="TT Commons Pro Bold"/>
              </a:rPr>
              <a:t> </a:t>
            </a:r>
            <a:r>
              <a:rPr lang="en-US" sz="3399" dirty="0" err="1">
                <a:solidFill>
                  <a:srgbClr val="FFFFFF"/>
                </a:solidFill>
                <a:latin typeface="TT Commons Pro Bold"/>
              </a:rPr>
              <a:t>thông</a:t>
            </a:r>
            <a:r>
              <a:rPr lang="en-US" sz="3399" dirty="0">
                <a:solidFill>
                  <a:srgbClr val="FFFFFF"/>
                </a:solidFill>
                <a:latin typeface="TT Commons Pro Bold"/>
              </a:rPr>
              <a:t> tin 3 </a:t>
            </a:r>
            <a:r>
              <a:rPr lang="en-US" sz="3399" dirty="0" err="1">
                <a:solidFill>
                  <a:srgbClr val="FFFFFF"/>
                </a:solidFill>
                <a:latin typeface="TT Commons Pro Bold"/>
              </a:rPr>
              <a:t>chiều</a:t>
            </a:r>
            <a:r>
              <a:rPr lang="en-US" sz="3399" dirty="0">
                <a:solidFill>
                  <a:srgbClr val="FFFFFF"/>
                </a:solidFill>
                <a:latin typeface="TT Commons Pro Bold"/>
              </a:rPr>
              <a:t> </a:t>
            </a:r>
            <a:r>
              <a:rPr lang="en-US" sz="3399" dirty="0" err="1">
                <a:solidFill>
                  <a:srgbClr val="FFFFFF"/>
                </a:solidFill>
                <a:latin typeface="TT Commons Pro Bold"/>
              </a:rPr>
              <a:t>sử</a:t>
            </a:r>
            <a:r>
              <a:rPr lang="en-US" sz="3399" dirty="0">
                <a:solidFill>
                  <a:srgbClr val="FFFFFF"/>
                </a:solidFill>
                <a:latin typeface="TT Commons Pro Bold"/>
              </a:rPr>
              <a:t> </a:t>
            </a:r>
            <a:r>
              <a:rPr lang="en-US" sz="3399" dirty="0" err="1">
                <a:solidFill>
                  <a:srgbClr val="FFFFFF"/>
                </a:solidFill>
                <a:latin typeface="TT Commons Pro Bold"/>
              </a:rPr>
              <a:t>dụng</a:t>
            </a:r>
            <a:r>
              <a:rPr lang="en-US" sz="3399" dirty="0">
                <a:solidFill>
                  <a:srgbClr val="FFFFFF"/>
                </a:solidFill>
                <a:latin typeface="TT Commons Pro Bold"/>
              </a:rPr>
              <a:t> </a:t>
            </a:r>
            <a:r>
              <a:rPr lang="en-US" sz="3399" dirty="0" err="1">
                <a:solidFill>
                  <a:srgbClr val="FFFFFF"/>
                </a:solidFill>
                <a:latin typeface="TT Commons Pro Bold"/>
              </a:rPr>
              <a:t>hình</a:t>
            </a:r>
            <a:r>
              <a:rPr lang="en-US" sz="3399" dirty="0">
                <a:solidFill>
                  <a:srgbClr val="FFFFFF"/>
                </a:solidFill>
                <a:latin typeface="TT Commons Pro Bold"/>
              </a:rPr>
              <a:t> </a:t>
            </a:r>
            <a:r>
              <a:rPr lang="en-US" sz="3399" dirty="0" err="1">
                <a:solidFill>
                  <a:srgbClr val="FFFFFF"/>
                </a:solidFill>
                <a:latin typeface="TT Commons Pro Bold"/>
              </a:rPr>
              <a:t>ảnh</a:t>
            </a:r>
            <a:r>
              <a:rPr lang="en-US" sz="3399" dirty="0">
                <a:solidFill>
                  <a:srgbClr val="FFFFFF"/>
                </a:solidFill>
                <a:latin typeface="TT Commons Pro Bold"/>
              </a:rPr>
              <a:t> </a:t>
            </a:r>
            <a:r>
              <a:rPr lang="en-US" sz="3399" dirty="0" err="1">
                <a:solidFill>
                  <a:srgbClr val="FFFFFF"/>
                </a:solidFill>
                <a:latin typeface="TT Commons Pro Bold"/>
              </a:rPr>
              <a:t>hoặc</a:t>
            </a:r>
            <a:r>
              <a:rPr lang="en-US" sz="3399" dirty="0">
                <a:solidFill>
                  <a:srgbClr val="FFFFFF"/>
                </a:solidFill>
                <a:latin typeface="TT Commons Pro Bold"/>
              </a:rPr>
              <a:t> </a:t>
            </a:r>
            <a:r>
              <a:rPr lang="en-US" sz="3399" dirty="0" err="1">
                <a:solidFill>
                  <a:srgbClr val="FFFFFF"/>
                </a:solidFill>
                <a:latin typeface="TT Commons Pro Bold"/>
              </a:rPr>
              <a:t>dữ</a:t>
            </a:r>
            <a:r>
              <a:rPr lang="en-US" sz="3399" dirty="0">
                <a:solidFill>
                  <a:srgbClr val="FFFFFF"/>
                </a:solidFill>
                <a:latin typeface="TT Commons Pro Bold"/>
              </a:rPr>
              <a:t> </a:t>
            </a:r>
            <a:r>
              <a:rPr lang="en-US" sz="3399" dirty="0" err="1">
                <a:solidFill>
                  <a:srgbClr val="FFFFFF"/>
                </a:solidFill>
                <a:latin typeface="TT Commons Pro Bold"/>
              </a:rPr>
              <a:t>liệu</a:t>
            </a:r>
            <a:endParaRPr lang="en-US" sz="3399" dirty="0">
              <a:solidFill>
                <a:srgbClr val="FFFFFF"/>
              </a:solidFill>
              <a:latin typeface="TT Commons Pro Bold"/>
            </a:endParaRPr>
          </a:p>
          <a:p>
            <a:pPr marL="734059" lvl="1" indent="-367030" algn="just">
              <a:lnSpc>
                <a:spcPts val="4759"/>
              </a:lnSpc>
              <a:buFont typeface="Arial"/>
              <a:buChar char="•"/>
            </a:pPr>
            <a:r>
              <a:rPr lang="en-US" sz="3399" dirty="0">
                <a:solidFill>
                  <a:srgbClr val="FFFFFF"/>
                </a:solidFill>
                <a:latin typeface="TT Commons Pro"/>
              </a:rPr>
              <a:t> </a:t>
            </a:r>
            <a:r>
              <a:rPr lang="en-US" sz="3399" dirty="0" err="1">
                <a:solidFill>
                  <a:srgbClr val="FFFFFF"/>
                </a:solidFill>
                <a:latin typeface="TT Commons Pro"/>
              </a:rPr>
              <a:t>Chuyển</a:t>
            </a:r>
            <a:r>
              <a:rPr lang="en-US" sz="3399" dirty="0">
                <a:solidFill>
                  <a:srgbClr val="FFFFFF"/>
                </a:solidFill>
                <a:latin typeface="TT Commons Pro"/>
              </a:rPr>
              <a:t> </a:t>
            </a:r>
            <a:r>
              <a:rPr lang="en-US" sz="3399" dirty="0" err="1">
                <a:solidFill>
                  <a:srgbClr val="FFFFFF"/>
                </a:solidFill>
                <a:latin typeface="TT Commons Pro"/>
              </a:rPr>
              <a:t>động</a:t>
            </a:r>
            <a:r>
              <a:rPr lang="en-US" sz="3399" dirty="0">
                <a:solidFill>
                  <a:srgbClr val="FFFFFF"/>
                </a:solidFill>
                <a:latin typeface="TT Commons Pro"/>
              </a:rPr>
              <a:t> </a:t>
            </a:r>
          </a:p>
          <a:p>
            <a:pPr marL="734059" lvl="1" indent="-367030" algn="just">
              <a:lnSpc>
                <a:spcPts val="4759"/>
              </a:lnSpc>
              <a:buFont typeface="Arial"/>
              <a:buChar char="•"/>
            </a:pPr>
            <a:r>
              <a:rPr lang="en-US" sz="3399" dirty="0">
                <a:solidFill>
                  <a:srgbClr val="FFFFFF"/>
                </a:solidFill>
                <a:latin typeface="TT Commons Pro"/>
              </a:rPr>
              <a:t> </a:t>
            </a:r>
            <a:r>
              <a:rPr lang="en-US" sz="3399" dirty="0" err="1">
                <a:solidFill>
                  <a:srgbClr val="FFFFFF"/>
                </a:solidFill>
                <a:latin typeface="TT Commons Pro"/>
              </a:rPr>
              <a:t>Độ</a:t>
            </a:r>
            <a:r>
              <a:rPr lang="en-US" sz="3399" dirty="0">
                <a:solidFill>
                  <a:srgbClr val="FFFFFF"/>
                </a:solidFill>
                <a:latin typeface="TT Commons Pro"/>
              </a:rPr>
              <a:t> </a:t>
            </a:r>
            <a:r>
              <a:rPr lang="en-US" sz="3399" dirty="0" err="1">
                <a:solidFill>
                  <a:srgbClr val="FFFFFF"/>
                </a:solidFill>
                <a:latin typeface="TT Commons Pro"/>
              </a:rPr>
              <a:t>dốc</a:t>
            </a:r>
            <a:r>
              <a:rPr lang="en-US" sz="3399" dirty="0">
                <a:solidFill>
                  <a:srgbClr val="FFFFFF"/>
                </a:solidFill>
                <a:latin typeface="TT Commons Pro"/>
              </a:rPr>
              <a:t> </a:t>
            </a:r>
            <a:r>
              <a:rPr lang="en-US" sz="3399" dirty="0" err="1">
                <a:solidFill>
                  <a:srgbClr val="FFFFFF"/>
                </a:solidFill>
                <a:latin typeface="TT Commons Pro"/>
              </a:rPr>
              <a:t>của</a:t>
            </a:r>
            <a:r>
              <a:rPr lang="en-US" sz="3399" dirty="0">
                <a:solidFill>
                  <a:srgbClr val="FFFFFF"/>
                </a:solidFill>
                <a:latin typeface="TT Commons Pro"/>
              </a:rPr>
              <a:t> </a:t>
            </a:r>
            <a:r>
              <a:rPr lang="en-US" sz="3399" dirty="0" err="1">
                <a:solidFill>
                  <a:srgbClr val="FFFFFF"/>
                </a:solidFill>
                <a:latin typeface="TT Commons Pro"/>
              </a:rPr>
              <a:t>kết</a:t>
            </a:r>
            <a:r>
              <a:rPr lang="en-US" sz="3399" dirty="0">
                <a:solidFill>
                  <a:srgbClr val="FFFFFF"/>
                </a:solidFill>
                <a:latin typeface="TT Commons Pro"/>
              </a:rPr>
              <a:t> </a:t>
            </a:r>
            <a:r>
              <a:rPr lang="en-US" sz="3399" dirty="0" err="1">
                <a:solidFill>
                  <a:srgbClr val="FFFFFF"/>
                </a:solidFill>
                <a:latin typeface="TT Commons Pro"/>
              </a:rPr>
              <a:t>cấu</a:t>
            </a:r>
            <a:endParaRPr lang="en-US" sz="3399" dirty="0">
              <a:solidFill>
                <a:srgbClr val="FFFFFF"/>
              </a:solidFill>
              <a:latin typeface="TT Commons Pro"/>
            </a:endParaRPr>
          </a:p>
          <a:p>
            <a:pPr marL="734059" lvl="1" indent="-367030" algn="just">
              <a:lnSpc>
                <a:spcPts val="4759"/>
              </a:lnSpc>
              <a:buFont typeface="Arial"/>
              <a:buChar char="•"/>
            </a:pPr>
            <a:r>
              <a:rPr lang="en-US" sz="3399" dirty="0">
                <a:solidFill>
                  <a:srgbClr val="FFFFFF"/>
                </a:solidFill>
                <a:latin typeface="TT Commons Pro"/>
              </a:rPr>
              <a:t> Ph</a:t>
            </a:r>
            <a:r>
              <a:rPr lang="vi-VN" sz="3399" dirty="0">
                <a:solidFill>
                  <a:srgbClr val="FFFFFF"/>
                </a:solidFill>
                <a:latin typeface="TT Commons Pro"/>
              </a:rPr>
              <a:t>ư</a:t>
            </a:r>
            <a:r>
              <a:rPr lang="en-US" sz="3399" dirty="0" err="1">
                <a:solidFill>
                  <a:srgbClr val="FFFFFF"/>
                </a:solidFill>
                <a:latin typeface="TT Commons Pro"/>
              </a:rPr>
              <a:t>ơng</a:t>
            </a:r>
            <a:r>
              <a:rPr lang="en-US" sz="3399" dirty="0">
                <a:solidFill>
                  <a:srgbClr val="FFFFFF"/>
                </a:solidFill>
                <a:latin typeface="TT Commons Pro"/>
              </a:rPr>
              <a:t> </a:t>
            </a:r>
            <a:r>
              <a:rPr lang="en-US" sz="3399" dirty="0" err="1">
                <a:solidFill>
                  <a:srgbClr val="FFFFFF"/>
                </a:solidFill>
                <a:latin typeface="TT Commons Pro"/>
              </a:rPr>
              <a:t>pháp</a:t>
            </a:r>
            <a:r>
              <a:rPr lang="en-US" sz="3399" dirty="0">
                <a:solidFill>
                  <a:srgbClr val="FFFFFF"/>
                </a:solidFill>
                <a:latin typeface="TT Commons Pro"/>
              </a:rPr>
              <a:t> Binocular stereopsis</a:t>
            </a:r>
          </a:p>
          <a:p>
            <a:pPr marL="734059" lvl="1" indent="-367030" algn="just">
              <a:lnSpc>
                <a:spcPts val="4759"/>
              </a:lnSpc>
              <a:buFont typeface="Arial"/>
              <a:buChar char="•"/>
            </a:pPr>
            <a:r>
              <a:rPr lang="en-US" sz="3399" dirty="0">
                <a:solidFill>
                  <a:srgbClr val="FFFFFF"/>
                </a:solidFill>
                <a:latin typeface="TT Commons Pro"/>
              </a:rPr>
              <a:t> </a:t>
            </a:r>
            <a:r>
              <a:rPr lang="en-US" sz="3399" dirty="0" err="1">
                <a:solidFill>
                  <a:srgbClr val="FFFFFF"/>
                </a:solidFill>
                <a:latin typeface="TT Commons Pro"/>
              </a:rPr>
              <a:t>Bóng</a:t>
            </a:r>
            <a:r>
              <a:rPr lang="en-US" sz="3399" dirty="0">
                <a:solidFill>
                  <a:srgbClr val="FFFFFF"/>
                </a:solidFill>
                <a:latin typeface="TT Commons Pro"/>
              </a:rPr>
              <a:t> </a:t>
            </a:r>
          </a:p>
          <a:p>
            <a:pPr marL="734059" lvl="1" indent="-367030" algn="just">
              <a:lnSpc>
                <a:spcPts val="4759"/>
              </a:lnSpc>
              <a:buFont typeface="Arial"/>
              <a:buChar char="•"/>
            </a:pPr>
            <a:r>
              <a:rPr lang="en-US" sz="3399" dirty="0">
                <a:solidFill>
                  <a:srgbClr val="FFFFFF"/>
                </a:solidFill>
                <a:latin typeface="TT Commons Pro"/>
              </a:rPr>
              <a:t> </a:t>
            </a:r>
            <a:r>
              <a:rPr lang="vi-VN" sz="3399" dirty="0">
                <a:solidFill>
                  <a:srgbClr val="FFFFFF"/>
                </a:solidFill>
                <a:latin typeface="TT Commons Pro"/>
              </a:rPr>
              <a:t>Đường viền </a:t>
            </a:r>
            <a:endParaRPr lang="en-US" sz="3399" dirty="0">
              <a:solidFill>
                <a:srgbClr val="FFFFFF"/>
              </a:solidFill>
              <a:latin typeface="TT Commons Pro"/>
            </a:endParaRPr>
          </a:p>
          <a:p>
            <a:pPr marL="734059" lvl="1" indent="-367030" algn="just">
              <a:lnSpc>
                <a:spcPts val="4759"/>
              </a:lnSpc>
              <a:buFont typeface="Arial"/>
              <a:buChar char="•"/>
            </a:pPr>
            <a:endParaRPr lang="en-US" sz="3399" dirty="0">
              <a:solidFill>
                <a:srgbClr val="FFFFFF"/>
              </a:solidFill>
              <a:latin typeface="TT Commons Pro"/>
            </a:endParaRPr>
          </a:p>
          <a:p>
            <a:pPr algn="just">
              <a:lnSpc>
                <a:spcPts val="4759"/>
              </a:lnSpc>
            </a:pPr>
            <a:endParaRPr lang="en-US" sz="3399" dirty="0">
              <a:solidFill>
                <a:srgbClr val="FFFFFF"/>
              </a:solidFill>
              <a:latin typeface="TT Commons Pro"/>
            </a:endParaRPr>
          </a:p>
        </p:txBody>
      </p:sp>
      <p:pic>
        <p:nvPicPr>
          <p:cNvPr id="22" name="Picture 21">
            <a:extLst>
              <a:ext uri="{FF2B5EF4-FFF2-40B4-BE49-F238E27FC236}">
                <a16:creationId xmlns:a16="http://schemas.microsoft.com/office/drawing/2014/main" id="{A079CB12-64C0-4AF0-B90F-558AED4D7E57}"/>
              </a:ext>
            </a:extLst>
          </p:cNvPr>
          <p:cNvPicPr>
            <a:picLocks noChangeAspect="1"/>
          </p:cNvPicPr>
          <p:nvPr/>
        </p:nvPicPr>
        <p:blipFill>
          <a:blip r:embed="rId7"/>
          <a:stretch>
            <a:fillRect/>
          </a:stretch>
        </p:blipFill>
        <p:spPr>
          <a:xfrm>
            <a:off x="1586094" y="5823433"/>
            <a:ext cx="3305175" cy="3305175"/>
          </a:xfrm>
          <a:prstGeom prst="rect">
            <a:avLst/>
          </a:prstGeom>
        </p:spPr>
      </p:pic>
      <p:pic>
        <p:nvPicPr>
          <p:cNvPr id="23" name="Picture 22">
            <a:extLst>
              <a:ext uri="{FF2B5EF4-FFF2-40B4-BE49-F238E27FC236}">
                <a16:creationId xmlns:a16="http://schemas.microsoft.com/office/drawing/2014/main" id="{91650524-A2C2-4B20-8460-3C86A02D36AD}"/>
              </a:ext>
            </a:extLst>
          </p:cNvPr>
          <p:cNvPicPr>
            <a:picLocks noChangeAspect="1"/>
          </p:cNvPicPr>
          <p:nvPr/>
        </p:nvPicPr>
        <p:blipFill>
          <a:blip r:embed="rId8"/>
          <a:stretch>
            <a:fillRect/>
          </a:stretch>
        </p:blipFill>
        <p:spPr>
          <a:xfrm>
            <a:off x="5955005" y="5823433"/>
            <a:ext cx="5410200" cy="3305175"/>
          </a:xfrm>
          <a:prstGeom prst="rect">
            <a:avLst/>
          </a:prstGeom>
        </p:spPr>
      </p:pic>
      <p:pic>
        <p:nvPicPr>
          <p:cNvPr id="24" name="Picture 23">
            <a:extLst>
              <a:ext uri="{FF2B5EF4-FFF2-40B4-BE49-F238E27FC236}">
                <a16:creationId xmlns:a16="http://schemas.microsoft.com/office/drawing/2014/main" id="{C4E1A9CF-FD93-4BF0-9129-B20CFDF5338B}"/>
              </a:ext>
            </a:extLst>
          </p:cNvPr>
          <p:cNvPicPr>
            <a:picLocks noChangeAspect="1"/>
          </p:cNvPicPr>
          <p:nvPr/>
        </p:nvPicPr>
        <p:blipFill>
          <a:blip r:embed="rId9"/>
          <a:stretch>
            <a:fillRect/>
          </a:stretch>
        </p:blipFill>
        <p:spPr>
          <a:xfrm>
            <a:off x="12001256" y="5823434"/>
            <a:ext cx="5201834" cy="3319462"/>
          </a:xfrm>
          <a:prstGeom prst="rect">
            <a:avLst/>
          </a:prstGeom>
        </p:spPr>
      </p:pic>
    </p:spTree>
    <p:extLst>
      <p:ext uri="{BB962C8B-B14F-4D97-AF65-F5344CB8AC3E}">
        <p14:creationId xmlns:p14="http://schemas.microsoft.com/office/powerpoint/2010/main" val="3031066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839141" y="8809441"/>
            <a:ext cx="448859" cy="448859"/>
            <a:chOff x="0" y="0"/>
            <a:chExt cx="118218" cy="118218"/>
          </a:xfrm>
        </p:grpSpPr>
        <p:sp>
          <p:nvSpPr>
            <p:cNvPr id="12" name="Freeform 12"/>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3" name="TextBox 13"/>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839141" y="8360583"/>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126208" y="933450"/>
            <a:ext cx="10318564" cy="709938"/>
          </a:xfrm>
          <a:prstGeom prst="rect">
            <a:avLst/>
          </a:prstGeom>
        </p:spPr>
        <p:txBody>
          <a:bodyPr lIns="0" tIns="0" rIns="0" bIns="0" rtlCol="0" anchor="t">
            <a:spAutoFit/>
          </a:bodyPr>
          <a:lstStyle/>
          <a:p>
            <a:pPr algn="l">
              <a:lnSpc>
                <a:spcPts val="6020"/>
              </a:lnSpc>
            </a:pPr>
            <a:r>
              <a:rPr lang="en-US" sz="4300" dirty="0">
                <a:solidFill>
                  <a:srgbClr val="FFFFFF"/>
                </a:solidFill>
                <a:latin typeface="DejaVu Serif Bold"/>
              </a:rPr>
              <a:t>II. Tri </a:t>
            </a:r>
            <a:r>
              <a:rPr lang="en-US" sz="4300" dirty="0" err="1">
                <a:solidFill>
                  <a:srgbClr val="FFFFFF"/>
                </a:solidFill>
                <a:latin typeface="DejaVu Serif Bold"/>
              </a:rPr>
              <a:t>giác</a:t>
            </a:r>
            <a:r>
              <a:rPr lang="en-US" sz="4300" dirty="0">
                <a:solidFill>
                  <a:srgbClr val="FFFFFF"/>
                </a:solidFill>
                <a:latin typeface="DejaVu Serif Bold"/>
              </a:rPr>
              <a:t> </a:t>
            </a:r>
          </a:p>
        </p:txBody>
      </p:sp>
      <p:sp>
        <p:nvSpPr>
          <p:cNvPr id="21" name="TextBox 21"/>
          <p:cNvSpPr txBox="1"/>
          <p:nvPr/>
        </p:nvSpPr>
        <p:spPr>
          <a:xfrm>
            <a:off x="1353682" y="1896941"/>
            <a:ext cx="12286118" cy="3644075"/>
          </a:xfrm>
          <a:prstGeom prst="rect">
            <a:avLst/>
          </a:prstGeom>
        </p:spPr>
        <p:txBody>
          <a:bodyPr wrap="square" lIns="0" tIns="0" rIns="0" bIns="0" rtlCol="0" anchor="t">
            <a:spAutoFit/>
          </a:bodyPr>
          <a:lstStyle/>
          <a:p>
            <a:pPr algn="just">
              <a:lnSpc>
                <a:spcPts val="4759"/>
              </a:lnSpc>
            </a:pPr>
            <a:r>
              <a:rPr lang="en-US" sz="3399" dirty="0">
                <a:solidFill>
                  <a:srgbClr val="FFFFFF"/>
                </a:solidFill>
                <a:latin typeface="TT Commons Pro Bold"/>
              </a:rPr>
              <a:t>5. </a:t>
            </a:r>
            <a:r>
              <a:rPr lang="vi-VN" sz="3399" dirty="0">
                <a:solidFill>
                  <a:srgbClr val="FFFFFF"/>
                </a:solidFill>
                <a:latin typeface="TT Commons Pro Bold"/>
              </a:rPr>
              <a:t>Sử dụng tầm nhìn để điều khiển và điều hướng</a:t>
            </a:r>
            <a:r>
              <a:rPr lang="en-US" sz="3399" dirty="0">
                <a:solidFill>
                  <a:srgbClr val="FFFFFF"/>
                </a:solidFill>
                <a:latin typeface="TT Commons Pro Bold"/>
              </a:rPr>
              <a:t> </a:t>
            </a:r>
            <a:r>
              <a:rPr lang="en-US" sz="3399" dirty="0" err="1">
                <a:solidFill>
                  <a:srgbClr val="FFFFFF"/>
                </a:solidFill>
                <a:latin typeface="TT Commons Pro Bold"/>
              </a:rPr>
              <a:t>định</a:t>
            </a:r>
            <a:r>
              <a:rPr lang="en-US" sz="3399" dirty="0">
                <a:solidFill>
                  <a:srgbClr val="FFFFFF"/>
                </a:solidFill>
                <a:latin typeface="TT Commons Pro Bold"/>
              </a:rPr>
              <a:t> </a:t>
            </a:r>
            <a:r>
              <a:rPr lang="en-US" sz="3399" dirty="0" err="1">
                <a:solidFill>
                  <a:srgbClr val="FFFFFF"/>
                </a:solidFill>
                <a:latin typeface="TT Commons Pro Bold"/>
              </a:rPr>
              <a:t>vị</a:t>
            </a:r>
            <a:endParaRPr lang="en-US" sz="3399" dirty="0">
              <a:solidFill>
                <a:srgbClr val="FFFFFF"/>
              </a:solidFill>
              <a:latin typeface="TT Commons Pro Bold"/>
            </a:endParaRPr>
          </a:p>
          <a:p>
            <a:pPr marL="734059" lvl="1" indent="-367030" algn="just">
              <a:lnSpc>
                <a:spcPts val="4759"/>
              </a:lnSpc>
              <a:buFont typeface="Arial"/>
              <a:buChar char="•"/>
            </a:pPr>
            <a:r>
              <a:rPr lang="en-US" sz="3399" dirty="0">
                <a:solidFill>
                  <a:srgbClr val="FFFFFF"/>
                </a:solidFill>
                <a:latin typeface="TT Commons Pro"/>
              </a:rPr>
              <a:t> </a:t>
            </a:r>
            <a:r>
              <a:rPr lang="en-US" sz="3399" dirty="0" err="1">
                <a:solidFill>
                  <a:srgbClr val="FFFFFF"/>
                </a:solidFill>
                <a:latin typeface="TT Commons Pro"/>
              </a:rPr>
              <a:t>Một</a:t>
            </a:r>
            <a:r>
              <a:rPr lang="en-US" sz="3399" dirty="0">
                <a:solidFill>
                  <a:srgbClr val="FFFFFF"/>
                </a:solidFill>
                <a:latin typeface="TT Commons Pro"/>
              </a:rPr>
              <a:t> </a:t>
            </a:r>
            <a:r>
              <a:rPr lang="en-US" sz="3399" dirty="0" err="1">
                <a:solidFill>
                  <a:srgbClr val="FFFFFF"/>
                </a:solidFill>
                <a:latin typeface="TT Commons Pro"/>
              </a:rPr>
              <a:t>trong</a:t>
            </a:r>
            <a:r>
              <a:rPr lang="en-US" sz="3399" dirty="0">
                <a:solidFill>
                  <a:srgbClr val="FFFFFF"/>
                </a:solidFill>
                <a:latin typeface="TT Commons Pro"/>
              </a:rPr>
              <a:t> </a:t>
            </a:r>
            <a:r>
              <a:rPr lang="en-US" sz="3399" dirty="0" err="1">
                <a:solidFill>
                  <a:srgbClr val="FFFFFF"/>
                </a:solidFill>
                <a:latin typeface="TT Commons Pro"/>
              </a:rPr>
              <a:t>những</a:t>
            </a:r>
            <a:r>
              <a:rPr lang="en-US" sz="3399" dirty="0">
                <a:solidFill>
                  <a:srgbClr val="FFFFFF"/>
                </a:solidFill>
                <a:latin typeface="TT Commons Pro"/>
              </a:rPr>
              <a:t> </a:t>
            </a:r>
            <a:r>
              <a:rPr lang="en-US" sz="3399" dirty="0" err="1">
                <a:solidFill>
                  <a:srgbClr val="FFFFFF"/>
                </a:solidFill>
                <a:latin typeface="TT Commons Pro"/>
              </a:rPr>
              <a:t>công</a:t>
            </a:r>
            <a:r>
              <a:rPr lang="en-US" sz="3399" dirty="0">
                <a:solidFill>
                  <a:srgbClr val="FFFFFF"/>
                </a:solidFill>
                <a:latin typeface="TT Commons Pro"/>
              </a:rPr>
              <a:t> </a:t>
            </a:r>
            <a:r>
              <a:rPr lang="en-US" sz="3399" dirty="0" err="1">
                <a:solidFill>
                  <a:srgbClr val="FFFFFF"/>
                </a:solidFill>
                <a:latin typeface="TT Commons Pro"/>
              </a:rPr>
              <a:t>dụng</a:t>
            </a:r>
            <a:r>
              <a:rPr lang="en-US" sz="3399" dirty="0">
                <a:solidFill>
                  <a:srgbClr val="FFFFFF"/>
                </a:solidFill>
                <a:latin typeface="TT Commons Pro"/>
              </a:rPr>
              <a:t> </a:t>
            </a:r>
            <a:r>
              <a:rPr lang="en-US" sz="3399" dirty="0" err="1">
                <a:solidFill>
                  <a:srgbClr val="FFFFFF"/>
                </a:solidFill>
                <a:latin typeface="TT Commons Pro"/>
              </a:rPr>
              <a:t>chính</a:t>
            </a:r>
            <a:r>
              <a:rPr lang="en-US" sz="3399" dirty="0">
                <a:solidFill>
                  <a:srgbClr val="FFFFFF"/>
                </a:solidFill>
                <a:latin typeface="TT Commons Pro"/>
              </a:rPr>
              <a:t> </a:t>
            </a:r>
            <a:r>
              <a:rPr lang="en-US" sz="3399" dirty="0" err="1">
                <a:solidFill>
                  <a:srgbClr val="FFFFFF"/>
                </a:solidFill>
                <a:latin typeface="TT Commons Pro"/>
              </a:rPr>
              <a:t>của</a:t>
            </a:r>
            <a:r>
              <a:rPr lang="en-US" sz="3399" dirty="0">
                <a:solidFill>
                  <a:srgbClr val="FFFFFF"/>
                </a:solidFill>
                <a:latin typeface="TT Commons Pro"/>
              </a:rPr>
              <a:t> </a:t>
            </a:r>
            <a:r>
              <a:rPr lang="en-US" sz="3399" dirty="0" err="1">
                <a:solidFill>
                  <a:srgbClr val="FFFFFF"/>
                </a:solidFill>
                <a:latin typeface="TT Commons Pro"/>
              </a:rPr>
              <a:t>thị</a:t>
            </a:r>
            <a:r>
              <a:rPr lang="en-US" sz="3399" dirty="0">
                <a:solidFill>
                  <a:srgbClr val="FFFFFF"/>
                </a:solidFill>
                <a:latin typeface="TT Commons Pro"/>
              </a:rPr>
              <a:t> </a:t>
            </a:r>
            <a:r>
              <a:rPr lang="en-US" sz="3399" dirty="0" err="1">
                <a:solidFill>
                  <a:srgbClr val="FFFFFF"/>
                </a:solidFill>
                <a:latin typeface="TT Commons Pro"/>
              </a:rPr>
              <a:t>giác</a:t>
            </a:r>
            <a:r>
              <a:rPr lang="en-US" sz="3399" dirty="0">
                <a:solidFill>
                  <a:srgbClr val="FFFFFF"/>
                </a:solidFill>
                <a:latin typeface="TT Commons Pro"/>
              </a:rPr>
              <a:t> </a:t>
            </a:r>
            <a:r>
              <a:rPr lang="en-US" sz="3399" dirty="0" err="1">
                <a:solidFill>
                  <a:srgbClr val="FFFFFF"/>
                </a:solidFill>
                <a:latin typeface="TT Commons Pro"/>
              </a:rPr>
              <a:t>là</a:t>
            </a:r>
            <a:r>
              <a:rPr lang="en-US" sz="3399" dirty="0">
                <a:solidFill>
                  <a:srgbClr val="FFFFFF"/>
                </a:solidFill>
                <a:latin typeface="TT Commons Pro"/>
              </a:rPr>
              <a:t> </a:t>
            </a:r>
            <a:r>
              <a:rPr lang="en-US" sz="3399" dirty="0" err="1">
                <a:solidFill>
                  <a:srgbClr val="FFFFFF"/>
                </a:solidFill>
                <a:latin typeface="TT Commons Pro"/>
              </a:rPr>
              <a:t>cung</a:t>
            </a:r>
            <a:r>
              <a:rPr lang="en-US" sz="3399" dirty="0">
                <a:solidFill>
                  <a:srgbClr val="FFFFFF"/>
                </a:solidFill>
                <a:latin typeface="TT Commons Pro"/>
              </a:rPr>
              <a:t> </a:t>
            </a:r>
            <a:r>
              <a:rPr lang="en-US" sz="3399" dirty="0" err="1">
                <a:solidFill>
                  <a:srgbClr val="FFFFFF"/>
                </a:solidFill>
                <a:latin typeface="TT Commons Pro"/>
              </a:rPr>
              <a:t>cấp</a:t>
            </a:r>
            <a:r>
              <a:rPr lang="en-US" sz="3399" dirty="0">
                <a:solidFill>
                  <a:srgbClr val="FFFFFF"/>
                </a:solidFill>
                <a:latin typeface="TT Commons Pro"/>
              </a:rPr>
              <a:t> </a:t>
            </a:r>
            <a:r>
              <a:rPr lang="en-US" sz="3399" dirty="0" err="1">
                <a:solidFill>
                  <a:srgbClr val="FFFFFF"/>
                </a:solidFill>
                <a:latin typeface="TT Commons Pro"/>
              </a:rPr>
              <a:t>thông</a:t>
            </a:r>
            <a:r>
              <a:rPr lang="en-US" sz="3399" dirty="0">
                <a:solidFill>
                  <a:srgbClr val="FFFFFF"/>
                </a:solidFill>
                <a:latin typeface="TT Commons Pro"/>
              </a:rPr>
              <a:t> tin </a:t>
            </a:r>
            <a:r>
              <a:rPr lang="en-US" sz="3399" dirty="0" err="1">
                <a:solidFill>
                  <a:srgbClr val="FFFFFF"/>
                </a:solidFill>
                <a:latin typeface="TT Commons Pro"/>
              </a:rPr>
              <a:t>để</a:t>
            </a:r>
            <a:r>
              <a:rPr lang="en-US" sz="3399" dirty="0">
                <a:solidFill>
                  <a:srgbClr val="FFFFFF"/>
                </a:solidFill>
                <a:latin typeface="TT Commons Pro"/>
              </a:rPr>
              <a:t> </a:t>
            </a:r>
            <a:r>
              <a:rPr lang="en-US" sz="3399" dirty="0" err="1">
                <a:solidFill>
                  <a:srgbClr val="FFFFFF"/>
                </a:solidFill>
                <a:latin typeface="TT Commons Pro"/>
              </a:rPr>
              <a:t>điều</a:t>
            </a:r>
            <a:r>
              <a:rPr lang="en-US" sz="3399" dirty="0">
                <a:solidFill>
                  <a:srgbClr val="FFFFFF"/>
                </a:solidFill>
                <a:latin typeface="TT Commons Pro"/>
              </a:rPr>
              <a:t> </a:t>
            </a:r>
            <a:r>
              <a:rPr lang="en-US" sz="3399" dirty="0" err="1">
                <a:solidFill>
                  <a:srgbClr val="FFFFFF"/>
                </a:solidFill>
                <a:latin typeface="TT Commons Pro"/>
              </a:rPr>
              <a:t>khiển</a:t>
            </a:r>
            <a:r>
              <a:rPr lang="en-US" sz="3399" dirty="0">
                <a:solidFill>
                  <a:srgbClr val="FFFFFF"/>
                </a:solidFill>
                <a:latin typeface="TT Commons Pro"/>
              </a:rPr>
              <a:t> </a:t>
            </a:r>
            <a:r>
              <a:rPr lang="en-US" sz="3399" dirty="0" err="1">
                <a:solidFill>
                  <a:srgbClr val="FFFFFF"/>
                </a:solidFill>
                <a:latin typeface="TT Commons Pro"/>
              </a:rPr>
              <a:t>các</a:t>
            </a:r>
            <a:r>
              <a:rPr lang="en-US" sz="3399" dirty="0">
                <a:solidFill>
                  <a:srgbClr val="FFFFFF"/>
                </a:solidFill>
                <a:latin typeface="TT Commons Pro"/>
              </a:rPr>
              <a:t> </a:t>
            </a:r>
            <a:r>
              <a:rPr lang="en-US" sz="3399" dirty="0" err="1">
                <a:solidFill>
                  <a:srgbClr val="FFFFFF"/>
                </a:solidFill>
                <a:latin typeface="TT Commons Pro"/>
              </a:rPr>
              <a:t>vật</a:t>
            </a:r>
            <a:r>
              <a:rPr lang="en-US" sz="3399" dirty="0">
                <a:solidFill>
                  <a:srgbClr val="FFFFFF"/>
                </a:solidFill>
                <a:latin typeface="TT Commons Pro"/>
              </a:rPr>
              <a:t> </a:t>
            </a:r>
            <a:r>
              <a:rPr lang="en-US" sz="3399" dirty="0" err="1">
                <a:solidFill>
                  <a:srgbClr val="FFFFFF"/>
                </a:solidFill>
                <a:latin typeface="TT Commons Pro"/>
              </a:rPr>
              <a:t>thể</a:t>
            </a:r>
            <a:endParaRPr lang="en-US" sz="3399" dirty="0">
              <a:solidFill>
                <a:srgbClr val="FFFFFF"/>
              </a:solidFill>
              <a:latin typeface="TT Commons Pro"/>
            </a:endParaRPr>
          </a:p>
          <a:p>
            <a:pPr marL="734059" lvl="1" indent="-367030" algn="just">
              <a:lnSpc>
                <a:spcPts val="4759"/>
              </a:lnSpc>
              <a:buFont typeface="Arial"/>
              <a:buChar char="•"/>
            </a:pPr>
            <a:r>
              <a:rPr lang="en-US" sz="3399" dirty="0">
                <a:solidFill>
                  <a:srgbClr val="FFFFFF"/>
                </a:solidFill>
                <a:latin typeface="TT Commons Pro"/>
              </a:rPr>
              <a:t> </a:t>
            </a:r>
            <a:r>
              <a:rPr lang="en-US" sz="3399" dirty="0" err="1">
                <a:solidFill>
                  <a:srgbClr val="FFFFFF"/>
                </a:solidFill>
                <a:latin typeface="TT Commons Pro"/>
              </a:rPr>
              <a:t>Khả</a:t>
            </a:r>
            <a:r>
              <a:rPr lang="en-US" sz="3399" dirty="0">
                <a:solidFill>
                  <a:srgbClr val="FFFFFF"/>
                </a:solidFill>
                <a:latin typeface="TT Commons Pro"/>
              </a:rPr>
              <a:t> </a:t>
            </a:r>
            <a:r>
              <a:rPr lang="en-US" sz="3399" dirty="0" err="1">
                <a:solidFill>
                  <a:srgbClr val="FFFFFF"/>
                </a:solidFill>
                <a:latin typeface="TT Commons Pro"/>
              </a:rPr>
              <a:t>năng</a:t>
            </a:r>
            <a:r>
              <a:rPr lang="en-US" sz="3399" dirty="0">
                <a:solidFill>
                  <a:srgbClr val="FFFFFF"/>
                </a:solidFill>
                <a:latin typeface="TT Commons Pro"/>
              </a:rPr>
              <a:t> </a:t>
            </a:r>
            <a:r>
              <a:rPr lang="en-US" sz="3399" dirty="0" err="1">
                <a:solidFill>
                  <a:srgbClr val="FFFFFF"/>
                </a:solidFill>
                <a:latin typeface="TT Commons Pro"/>
              </a:rPr>
              <a:t>sử</a:t>
            </a:r>
            <a:r>
              <a:rPr lang="en-US" sz="3399" dirty="0">
                <a:solidFill>
                  <a:srgbClr val="FFFFFF"/>
                </a:solidFill>
                <a:latin typeface="TT Commons Pro"/>
              </a:rPr>
              <a:t> </a:t>
            </a:r>
            <a:r>
              <a:rPr lang="en-US" sz="3399" dirty="0" err="1">
                <a:solidFill>
                  <a:srgbClr val="FFFFFF"/>
                </a:solidFill>
                <a:latin typeface="TT Commons Pro"/>
              </a:rPr>
              <a:t>dụng</a:t>
            </a:r>
            <a:r>
              <a:rPr lang="en-US" sz="3399" dirty="0">
                <a:solidFill>
                  <a:srgbClr val="FFFFFF"/>
                </a:solidFill>
                <a:latin typeface="TT Commons Pro"/>
              </a:rPr>
              <a:t> </a:t>
            </a:r>
            <a:r>
              <a:rPr lang="en-US" sz="3399" dirty="0" err="1">
                <a:solidFill>
                  <a:srgbClr val="FFFFFF"/>
                </a:solidFill>
                <a:latin typeface="TT Commons Pro"/>
              </a:rPr>
              <a:t>thị</a:t>
            </a:r>
            <a:r>
              <a:rPr lang="en-US" sz="3399" dirty="0">
                <a:solidFill>
                  <a:srgbClr val="FFFFFF"/>
                </a:solidFill>
                <a:latin typeface="TT Commons Pro"/>
              </a:rPr>
              <a:t> </a:t>
            </a:r>
            <a:r>
              <a:rPr lang="en-US" sz="3399" dirty="0" err="1">
                <a:solidFill>
                  <a:srgbClr val="FFFFFF"/>
                </a:solidFill>
                <a:latin typeface="TT Commons Pro"/>
              </a:rPr>
              <a:t>giác</a:t>
            </a:r>
            <a:r>
              <a:rPr lang="en-US" sz="3399" dirty="0">
                <a:solidFill>
                  <a:srgbClr val="FFFFFF"/>
                </a:solidFill>
                <a:latin typeface="TT Commons Pro"/>
              </a:rPr>
              <a:t> </a:t>
            </a:r>
            <a:r>
              <a:rPr lang="en-US" sz="3399" dirty="0" err="1">
                <a:solidFill>
                  <a:srgbClr val="FFFFFF"/>
                </a:solidFill>
                <a:latin typeface="TT Commons Pro"/>
              </a:rPr>
              <a:t>cho</a:t>
            </a:r>
            <a:r>
              <a:rPr lang="en-US" sz="3399" dirty="0">
                <a:solidFill>
                  <a:srgbClr val="FFFFFF"/>
                </a:solidFill>
                <a:latin typeface="TT Commons Pro"/>
              </a:rPr>
              <a:t> </a:t>
            </a:r>
            <a:r>
              <a:rPr lang="en-US" sz="3399" dirty="0" err="1">
                <a:solidFill>
                  <a:srgbClr val="FFFFFF"/>
                </a:solidFill>
                <a:latin typeface="TT Commons Pro"/>
              </a:rPr>
              <a:t>những</a:t>
            </a:r>
            <a:r>
              <a:rPr lang="en-US" sz="3399" dirty="0">
                <a:solidFill>
                  <a:srgbClr val="FFFFFF"/>
                </a:solidFill>
                <a:latin typeface="TT Commons Pro"/>
              </a:rPr>
              <a:t> </a:t>
            </a:r>
            <a:r>
              <a:rPr lang="en-US" sz="3399" dirty="0" err="1">
                <a:solidFill>
                  <a:srgbClr val="FFFFFF"/>
                </a:solidFill>
                <a:latin typeface="TT Commons Pro"/>
              </a:rPr>
              <a:t>mục</a:t>
            </a:r>
            <a:r>
              <a:rPr lang="en-US" sz="3399" dirty="0">
                <a:solidFill>
                  <a:srgbClr val="FFFFFF"/>
                </a:solidFill>
                <a:latin typeface="TT Commons Pro"/>
              </a:rPr>
              <a:t> </a:t>
            </a:r>
            <a:r>
              <a:rPr lang="en-US" sz="3399" dirty="0" err="1">
                <a:solidFill>
                  <a:srgbClr val="FFFFFF"/>
                </a:solidFill>
                <a:latin typeface="TT Commons Pro"/>
              </a:rPr>
              <a:t>đích</a:t>
            </a:r>
            <a:r>
              <a:rPr lang="en-US" sz="3399" dirty="0">
                <a:solidFill>
                  <a:srgbClr val="FFFFFF"/>
                </a:solidFill>
                <a:latin typeface="TT Commons Pro"/>
              </a:rPr>
              <a:t> </a:t>
            </a:r>
            <a:r>
              <a:rPr lang="en-US" sz="3399" dirty="0" err="1">
                <a:solidFill>
                  <a:srgbClr val="FFFFFF"/>
                </a:solidFill>
                <a:latin typeface="TT Commons Pro"/>
              </a:rPr>
              <a:t>này</a:t>
            </a:r>
            <a:r>
              <a:rPr lang="en-US" sz="3399" dirty="0">
                <a:solidFill>
                  <a:srgbClr val="FFFFFF"/>
                </a:solidFill>
                <a:latin typeface="TT Commons Pro"/>
              </a:rPr>
              <a:t> </a:t>
            </a:r>
            <a:r>
              <a:rPr lang="en-US" sz="3399" dirty="0" err="1">
                <a:solidFill>
                  <a:srgbClr val="FFFFFF"/>
                </a:solidFill>
                <a:latin typeface="TT Commons Pro"/>
              </a:rPr>
              <a:t>hiện</a:t>
            </a:r>
            <a:r>
              <a:rPr lang="en-US" sz="3399" dirty="0">
                <a:solidFill>
                  <a:srgbClr val="FFFFFF"/>
                </a:solidFill>
                <a:latin typeface="TT Commons Pro"/>
              </a:rPr>
              <a:t> </a:t>
            </a:r>
            <a:r>
              <a:rPr lang="en-US" sz="3399" dirty="0" err="1">
                <a:solidFill>
                  <a:srgbClr val="FFFFFF"/>
                </a:solidFill>
                <a:latin typeface="TT Commons Pro"/>
              </a:rPr>
              <a:t>diện</a:t>
            </a:r>
            <a:r>
              <a:rPr lang="en-US" sz="3399" dirty="0">
                <a:solidFill>
                  <a:srgbClr val="FFFFFF"/>
                </a:solidFill>
                <a:latin typeface="TT Commons Pro"/>
              </a:rPr>
              <a:t> </a:t>
            </a:r>
            <a:r>
              <a:rPr lang="en-US" sz="3399" dirty="0" err="1">
                <a:solidFill>
                  <a:srgbClr val="FFFFFF"/>
                </a:solidFill>
                <a:latin typeface="TT Commons Pro"/>
              </a:rPr>
              <a:t>trong</a:t>
            </a:r>
            <a:r>
              <a:rPr lang="en-US" sz="3399" dirty="0">
                <a:solidFill>
                  <a:srgbClr val="FFFFFF"/>
                </a:solidFill>
                <a:latin typeface="TT Commons Pro"/>
              </a:rPr>
              <a:t> </a:t>
            </a:r>
            <a:r>
              <a:rPr lang="en-US" sz="3399" dirty="0" err="1">
                <a:solidFill>
                  <a:srgbClr val="FFFFFF"/>
                </a:solidFill>
                <a:latin typeface="TT Commons Pro"/>
              </a:rPr>
              <a:t>hệ</a:t>
            </a:r>
            <a:r>
              <a:rPr lang="en-US" sz="3399" dirty="0">
                <a:solidFill>
                  <a:srgbClr val="FFFFFF"/>
                </a:solidFill>
                <a:latin typeface="TT Commons Pro"/>
              </a:rPr>
              <a:t> </a:t>
            </a:r>
            <a:r>
              <a:rPr lang="en-US" sz="3399" dirty="0" err="1">
                <a:solidFill>
                  <a:srgbClr val="FFFFFF"/>
                </a:solidFill>
                <a:latin typeface="TT Commons Pro"/>
              </a:rPr>
              <a:t>thống</a:t>
            </a:r>
            <a:r>
              <a:rPr lang="en-US" sz="3399" dirty="0">
                <a:solidFill>
                  <a:srgbClr val="FFFFFF"/>
                </a:solidFill>
                <a:latin typeface="TT Commons Pro"/>
              </a:rPr>
              <a:t> </a:t>
            </a:r>
            <a:r>
              <a:rPr lang="en-US" sz="3399" dirty="0" err="1">
                <a:solidFill>
                  <a:srgbClr val="FFFFFF"/>
                </a:solidFill>
                <a:latin typeface="TT Commons Pro"/>
              </a:rPr>
              <a:t>thị</a:t>
            </a:r>
            <a:r>
              <a:rPr lang="en-US" sz="3399" dirty="0">
                <a:solidFill>
                  <a:srgbClr val="FFFFFF"/>
                </a:solidFill>
                <a:latin typeface="TT Commons Pro"/>
              </a:rPr>
              <a:t> </a:t>
            </a:r>
            <a:r>
              <a:rPr lang="en-US" sz="3399" dirty="0" err="1">
                <a:solidFill>
                  <a:srgbClr val="FFFFFF"/>
                </a:solidFill>
                <a:latin typeface="TT Commons Pro"/>
              </a:rPr>
              <a:t>giác</a:t>
            </a:r>
            <a:r>
              <a:rPr lang="en-US" sz="3399" dirty="0">
                <a:solidFill>
                  <a:srgbClr val="FFFFFF"/>
                </a:solidFill>
                <a:latin typeface="TT Commons Pro"/>
              </a:rPr>
              <a:t> </a:t>
            </a:r>
            <a:r>
              <a:rPr lang="en-US" sz="3399" dirty="0" err="1">
                <a:solidFill>
                  <a:srgbClr val="FFFFFF"/>
                </a:solidFill>
                <a:latin typeface="TT Commons Pro"/>
              </a:rPr>
              <a:t>nguyên</a:t>
            </a:r>
            <a:r>
              <a:rPr lang="en-US" sz="3399" dirty="0">
                <a:solidFill>
                  <a:srgbClr val="FFFFFF"/>
                </a:solidFill>
                <a:latin typeface="TT Commons Pro"/>
              </a:rPr>
              <a:t> </a:t>
            </a:r>
            <a:r>
              <a:rPr lang="en-US" sz="3399" dirty="0" err="1">
                <a:solidFill>
                  <a:srgbClr val="FFFFFF"/>
                </a:solidFill>
                <a:latin typeface="TT Commons Pro"/>
              </a:rPr>
              <a:t>thủy</a:t>
            </a:r>
            <a:r>
              <a:rPr lang="en-US" sz="3399" dirty="0">
                <a:solidFill>
                  <a:srgbClr val="FFFFFF"/>
                </a:solidFill>
                <a:latin typeface="TT Commons Pro"/>
              </a:rPr>
              <a:t> </a:t>
            </a:r>
            <a:r>
              <a:rPr lang="en-US" sz="3399" dirty="0" err="1">
                <a:solidFill>
                  <a:srgbClr val="FFFFFF"/>
                </a:solidFill>
                <a:latin typeface="TT Commons Pro"/>
              </a:rPr>
              <a:t>nhất</a:t>
            </a:r>
            <a:r>
              <a:rPr lang="en-US" sz="3399" dirty="0">
                <a:solidFill>
                  <a:srgbClr val="FFFFFF"/>
                </a:solidFill>
                <a:latin typeface="TT Commons Pro"/>
              </a:rPr>
              <a:t> </a:t>
            </a:r>
            <a:r>
              <a:rPr lang="en-US" sz="3399" dirty="0" err="1">
                <a:solidFill>
                  <a:srgbClr val="FFFFFF"/>
                </a:solidFill>
                <a:latin typeface="TT Commons Pro"/>
              </a:rPr>
              <a:t>của</a:t>
            </a:r>
            <a:r>
              <a:rPr lang="en-US" sz="3399" dirty="0">
                <a:solidFill>
                  <a:srgbClr val="FFFFFF"/>
                </a:solidFill>
                <a:latin typeface="TT Commons Pro"/>
              </a:rPr>
              <a:t> </a:t>
            </a:r>
            <a:r>
              <a:rPr lang="en-US" sz="3399" dirty="0" err="1">
                <a:solidFill>
                  <a:srgbClr val="FFFFFF"/>
                </a:solidFill>
                <a:latin typeface="TT Commons Pro"/>
              </a:rPr>
              <a:t>động</a:t>
            </a:r>
            <a:r>
              <a:rPr lang="en-US" sz="3399" dirty="0">
                <a:solidFill>
                  <a:srgbClr val="FFFFFF"/>
                </a:solidFill>
                <a:latin typeface="TT Commons Pro"/>
              </a:rPr>
              <a:t> </a:t>
            </a:r>
            <a:r>
              <a:rPr lang="en-US" sz="3399" dirty="0" err="1">
                <a:solidFill>
                  <a:srgbClr val="FFFFFF"/>
                </a:solidFill>
                <a:latin typeface="TT Commons Pro"/>
              </a:rPr>
              <a:t>vật</a:t>
            </a:r>
            <a:endParaRPr lang="en-US" sz="3399" dirty="0">
              <a:solidFill>
                <a:srgbClr val="FFFFFF"/>
              </a:solidFill>
              <a:latin typeface="TT Commons Pro"/>
            </a:endParaRPr>
          </a:p>
          <a:p>
            <a:pPr algn="just">
              <a:lnSpc>
                <a:spcPts val="4759"/>
              </a:lnSpc>
            </a:pPr>
            <a:endParaRPr lang="en-US" sz="3399" dirty="0">
              <a:solidFill>
                <a:srgbClr val="FFFFFF"/>
              </a:solidFill>
              <a:latin typeface="TT Commons Pro"/>
            </a:endParaRPr>
          </a:p>
        </p:txBody>
      </p:sp>
      <p:pic>
        <p:nvPicPr>
          <p:cNvPr id="17" name="Picture 16">
            <a:extLst>
              <a:ext uri="{FF2B5EF4-FFF2-40B4-BE49-F238E27FC236}">
                <a16:creationId xmlns:a16="http://schemas.microsoft.com/office/drawing/2014/main" id="{545B6E61-7184-427C-8075-976DA3B8F60A}"/>
              </a:ext>
            </a:extLst>
          </p:cNvPr>
          <p:cNvPicPr>
            <a:picLocks noChangeAspect="1"/>
          </p:cNvPicPr>
          <p:nvPr/>
        </p:nvPicPr>
        <p:blipFill>
          <a:blip r:embed="rId7"/>
          <a:stretch>
            <a:fillRect/>
          </a:stretch>
        </p:blipFill>
        <p:spPr>
          <a:xfrm>
            <a:off x="2209800" y="5507678"/>
            <a:ext cx="5319531" cy="3989648"/>
          </a:xfrm>
          <a:prstGeom prst="rect">
            <a:avLst/>
          </a:prstGeom>
        </p:spPr>
      </p:pic>
      <p:pic>
        <p:nvPicPr>
          <p:cNvPr id="18" name="Picture 17">
            <a:extLst>
              <a:ext uri="{FF2B5EF4-FFF2-40B4-BE49-F238E27FC236}">
                <a16:creationId xmlns:a16="http://schemas.microsoft.com/office/drawing/2014/main" id="{345D41DA-E749-4F09-9217-E75F93ABA7BB}"/>
              </a:ext>
            </a:extLst>
          </p:cNvPr>
          <p:cNvPicPr>
            <a:picLocks noChangeAspect="1"/>
          </p:cNvPicPr>
          <p:nvPr/>
        </p:nvPicPr>
        <p:blipFill>
          <a:blip r:embed="rId8"/>
          <a:stretch>
            <a:fillRect/>
          </a:stretch>
        </p:blipFill>
        <p:spPr>
          <a:xfrm>
            <a:off x="8830439" y="5507678"/>
            <a:ext cx="7707594" cy="3989648"/>
          </a:xfrm>
          <a:prstGeom prst="rect">
            <a:avLst/>
          </a:prstGeom>
        </p:spPr>
      </p:pic>
    </p:spTree>
    <p:extLst>
      <p:ext uri="{BB962C8B-B14F-4D97-AF65-F5344CB8AC3E}">
        <p14:creationId xmlns:p14="http://schemas.microsoft.com/office/powerpoint/2010/main" val="3417887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839141" y="8809441"/>
            <a:ext cx="448859" cy="448859"/>
            <a:chOff x="0" y="0"/>
            <a:chExt cx="118218" cy="118218"/>
          </a:xfrm>
        </p:grpSpPr>
        <p:sp>
          <p:nvSpPr>
            <p:cNvPr id="12" name="Freeform 12"/>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3" name="TextBox 13"/>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839141" y="8360583"/>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126208" y="933450"/>
            <a:ext cx="10318564" cy="709938"/>
          </a:xfrm>
          <a:prstGeom prst="rect">
            <a:avLst/>
          </a:prstGeom>
        </p:spPr>
        <p:txBody>
          <a:bodyPr lIns="0" tIns="0" rIns="0" bIns="0" rtlCol="0" anchor="t">
            <a:spAutoFit/>
          </a:bodyPr>
          <a:lstStyle/>
          <a:p>
            <a:pPr algn="l">
              <a:lnSpc>
                <a:spcPts val="6020"/>
              </a:lnSpc>
            </a:pPr>
            <a:r>
              <a:rPr lang="en-US" sz="4300" dirty="0">
                <a:solidFill>
                  <a:srgbClr val="FFFFFF"/>
                </a:solidFill>
                <a:latin typeface="DejaVu Serif Bold"/>
              </a:rPr>
              <a:t>II. Tri </a:t>
            </a:r>
            <a:r>
              <a:rPr lang="en-US" sz="4300" dirty="0" err="1">
                <a:solidFill>
                  <a:srgbClr val="FFFFFF"/>
                </a:solidFill>
                <a:latin typeface="DejaVu Serif Bold"/>
              </a:rPr>
              <a:t>giác</a:t>
            </a:r>
            <a:r>
              <a:rPr lang="en-US" sz="4300" dirty="0">
                <a:solidFill>
                  <a:srgbClr val="FFFFFF"/>
                </a:solidFill>
                <a:latin typeface="DejaVu Serif Bold"/>
              </a:rPr>
              <a:t> </a:t>
            </a:r>
          </a:p>
        </p:txBody>
      </p:sp>
      <p:sp>
        <p:nvSpPr>
          <p:cNvPr id="21" name="TextBox 21"/>
          <p:cNvSpPr txBox="1"/>
          <p:nvPr/>
        </p:nvSpPr>
        <p:spPr>
          <a:xfrm>
            <a:off x="1353682" y="1896941"/>
            <a:ext cx="12286118" cy="3644075"/>
          </a:xfrm>
          <a:prstGeom prst="rect">
            <a:avLst/>
          </a:prstGeom>
        </p:spPr>
        <p:txBody>
          <a:bodyPr wrap="square" lIns="0" tIns="0" rIns="0" bIns="0" rtlCol="0" anchor="t">
            <a:spAutoFit/>
          </a:bodyPr>
          <a:lstStyle/>
          <a:p>
            <a:pPr algn="just">
              <a:lnSpc>
                <a:spcPts val="4759"/>
              </a:lnSpc>
            </a:pPr>
            <a:r>
              <a:rPr lang="en-US" sz="3399" dirty="0">
                <a:solidFill>
                  <a:srgbClr val="FFFFFF"/>
                </a:solidFill>
                <a:latin typeface="TT Commons Pro Bold"/>
              </a:rPr>
              <a:t>6. </a:t>
            </a:r>
            <a:r>
              <a:rPr lang="vi-VN" sz="3399" dirty="0">
                <a:solidFill>
                  <a:srgbClr val="FFFFFF"/>
                </a:solidFill>
                <a:latin typeface="TT Commons Pro Bold"/>
              </a:rPr>
              <a:t>Hiển thị và nhận diện đối tượng</a:t>
            </a:r>
            <a:endParaRPr lang="en-US" sz="3399" dirty="0">
              <a:solidFill>
                <a:srgbClr val="FFFFFF"/>
              </a:solidFill>
              <a:latin typeface="TT Commons Pro Bold"/>
            </a:endParaRPr>
          </a:p>
          <a:p>
            <a:pPr marL="734059" lvl="1" indent="-367030" algn="just">
              <a:lnSpc>
                <a:spcPts val="4759"/>
              </a:lnSpc>
              <a:buFont typeface="Arial"/>
              <a:buChar char="•"/>
            </a:pPr>
            <a:r>
              <a:rPr lang="vi-VN" sz="3399" dirty="0">
                <a:solidFill>
                  <a:srgbClr val="FFFFFF"/>
                </a:solidFill>
                <a:latin typeface="TT Commons Pro"/>
              </a:rPr>
              <a:t>Phương pháp căn chỉnh</a:t>
            </a:r>
            <a:r>
              <a:rPr lang="en-US" sz="3399" dirty="0">
                <a:solidFill>
                  <a:srgbClr val="FFFFFF"/>
                </a:solidFill>
                <a:latin typeface="TT Commons Pro"/>
              </a:rPr>
              <a:t> </a:t>
            </a:r>
          </a:p>
          <a:p>
            <a:pPr marL="734059" lvl="1" indent="-367030" algn="just">
              <a:lnSpc>
                <a:spcPts val="4759"/>
              </a:lnSpc>
              <a:buFont typeface="Arial"/>
              <a:buChar char="•"/>
            </a:pPr>
            <a:r>
              <a:rPr lang="en-US" sz="3399" dirty="0" err="1">
                <a:solidFill>
                  <a:srgbClr val="FFFFFF"/>
                </a:solidFill>
                <a:latin typeface="TT Commons Pro"/>
              </a:rPr>
              <a:t>Sử</a:t>
            </a:r>
            <a:r>
              <a:rPr lang="en-US" sz="3399" dirty="0">
                <a:solidFill>
                  <a:srgbClr val="FFFFFF"/>
                </a:solidFill>
                <a:latin typeface="TT Commons Pro"/>
              </a:rPr>
              <a:t> </a:t>
            </a:r>
            <a:r>
              <a:rPr lang="en-US" sz="3399" dirty="0" err="1">
                <a:solidFill>
                  <a:srgbClr val="FFFFFF"/>
                </a:solidFill>
                <a:latin typeface="TT Commons Pro"/>
              </a:rPr>
              <a:t>dụng</a:t>
            </a:r>
            <a:r>
              <a:rPr lang="en-US" sz="3399" dirty="0">
                <a:solidFill>
                  <a:srgbClr val="FFFFFF"/>
                </a:solidFill>
                <a:latin typeface="TT Commons Pro"/>
              </a:rPr>
              <a:t> </a:t>
            </a:r>
            <a:r>
              <a:rPr lang="en-US" sz="3399" dirty="0" err="1">
                <a:solidFill>
                  <a:srgbClr val="FFFFFF"/>
                </a:solidFill>
                <a:latin typeface="TT Commons Pro"/>
              </a:rPr>
              <a:t>bất</a:t>
            </a:r>
            <a:r>
              <a:rPr lang="en-US" sz="3399" dirty="0">
                <a:solidFill>
                  <a:srgbClr val="FFFFFF"/>
                </a:solidFill>
                <a:latin typeface="TT Commons Pro"/>
              </a:rPr>
              <a:t> </a:t>
            </a:r>
            <a:r>
              <a:rPr lang="en-US" sz="3399" dirty="0" err="1">
                <a:solidFill>
                  <a:srgbClr val="FFFFFF"/>
                </a:solidFill>
                <a:latin typeface="TT Commons Pro"/>
              </a:rPr>
              <a:t>biến</a:t>
            </a:r>
            <a:r>
              <a:rPr lang="en-US" sz="3399" dirty="0">
                <a:solidFill>
                  <a:srgbClr val="FFFFFF"/>
                </a:solidFill>
                <a:latin typeface="TT Commons Pro"/>
              </a:rPr>
              <a:t> </a:t>
            </a:r>
            <a:r>
              <a:rPr lang="en-US" sz="3399" dirty="0" err="1">
                <a:solidFill>
                  <a:srgbClr val="FFFFFF"/>
                </a:solidFill>
                <a:latin typeface="TT Commons Pro"/>
              </a:rPr>
              <a:t>xạ</a:t>
            </a:r>
            <a:r>
              <a:rPr lang="en-US" sz="3399" dirty="0">
                <a:solidFill>
                  <a:srgbClr val="FFFFFF"/>
                </a:solidFill>
                <a:latin typeface="TT Commons Pro"/>
              </a:rPr>
              <a:t> </a:t>
            </a:r>
            <a:r>
              <a:rPr lang="en-US" sz="3399" dirty="0" err="1">
                <a:solidFill>
                  <a:srgbClr val="FFFFFF"/>
                </a:solidFill>
                <a:latin typeface="TT Commons Pro"/>
              </a:rPr>
              <a:t>ảnh</a:t>
            </a:r>
            <a:endParaRPr lang="en-US" sz="3399" dirty="0">
              <a:solidFill>
                <a:srgbClr val="FFFFFF"/>
              </a:solidFill>
              <a:latin typeface="TT Commons Pro"/>
            </a:endParaRPr>
          </a:p>
          <a:p>
            <a:pPr marL="367029" lvl="1" algn="just">
              <a:lnSpc>
                <a:spcPts val="4759"/>
              </a:lnSpc>
            </a:pPr>
            <a:endParaRPr lang="en-US" sz="3399" dirty="0">
              <a:solidFill>
                <a:srgbClr val="FFFFFF"/>
              </a:solidFill>
              <a:latin typeface="TT Commons Pro"/>
            </a:endParaRPr>
          </a:p>
          <a:p>
            <a:pPr marL="734059" lvl="1" indent="-367030" algn="just">
              <a:lnSpc>
                <a:spcPts val="4759"/>
              </a:lnSpc>
              <a:buFont typeface="Arial"/>
              <a:buChar char="•"/>
            </a:pPr>
            <a:endParaRPr lang="en-US" sz="3399" dirty="0">
              <a:solidFill>
                <a:srgbClr val="FFFFFF"/>
              </a:solidFill>
              <a:latin typeface="TT Commons Pro"/>
            </a:endParaRPr>
          </a:p>
          <a:p>
            <a:pPr algn="just">
              <a:lnSpc>
                <a:spcPts val="4759"/>
              </a:lnSpc>
            </a:pPr>
            <a:endParaRPr lang="en-US" sz="3399" dirty="0">
              <a:solidFill>
                <a:srgbClr val="FFFFFF"/>
              </a:solidFill>
              <a:latin typeface="TT Commons Pro"/>
            </a:endParaRPr>
          </a:p>
        </p:txBody>
      </p:sp>
      <p:pic>
        <p:nvPicPr>
          <p:cNvPr id="17" name="Picture 16">
            <a:extLst>
              <a:ext uri="{FF2B5EF4-FFF2-40B4-BE49-F238E27FC236}">
                <a16:creationId xmlns:a16="http://schemas.microsoft.com/office/drawing/2014/main" id="{1A205CB9-C831-4381-B348-118231A8BC5E}"/>
              </a:ext>
            </a:extLst>
          </p:cNvPr>
          <p:cNvPicPr>
            <a:picLocks noChangeAspect="1"/>
          </p:cNvPicPr>
          <p:nvPr/>
        </p:nvPicPr>
        <p:blipFill>
          <a:blip r:embed="rId7"/>
          <a:stretch>
            <a:fillRect/>
          </a:stretch>
        </p:blipFill>
        <p:spPr>
          <a:xfrm>
            <a:off x="1905000" y="5048250"/>
            <a:ext cx="6858000" cy="3616530"/>
          </a:xfrm>
          <a:prstGeom prst="rect">
            <a:avLst/>
          </a:prstGeom>
        </p:spPr>
      </p:pic>
      <p:pic>
        <p:nvPicPr>
          <p:cNvPr id="18" name="Picture 17">
            <a:extLst>
              <a:ext uri="{FF2B5EF4-FFF2-40B4-BE49-F238E27FC236}">
                <a16:creationId xmlns:a16="http://schemas.microsoft.com/office/drawing/2014/main" id="{E902A209-D5F1-4C8A-AD29-F4B3702E9532}"/>
              </a:ext>
            </a:extLst>
          </p:cNvPr>
          <p:cNvPicPr>
            <a:picLocks noChangeAspect="1"/>
          </p:cNvPicPr>
          <p:nvPr/>
        </p:nvPicPr>
        <p:blipFill>
          <a:blip r:embed="rId8"/>
          <a:stretch>
            <a:fillRect/>
          </a:stretch>
        </p:blipFill>
        <p:spPr>
          <a:xfrm>
            <a:off x="10591800" y="5020705"/>
            <a:ext cx="4933950" cy="3644075"/>
          </a:xfrm>
          <a:prstGeom prst="rect">
            <a:avLst/>
          </a:prstGeom>
        </p:spPr>
      </p:pic>
    </p:spTree>
    <p:extLst>
      <p:ext uri="{BB962C8B-B14F-4D97-AF65-F5344CB8AC3E}">
        <p14:creationId xmlns:p14="http://schemas.microsoft.com/office/powerpoint/2010/main" val="4252149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839141" y="8809441"/>
            <a:ext cx="448859" cy="448859"/>
            <a:chOff x="0" y="0"/>
            <a:chExt cx="118218" cy="118218"/>
          </a:xfrm>
        </p:grpSpPr>
        <p:sp>
          <p:nvSpPr>
            <p:cNvPr id="12" name="Freeform 12"/>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3" name="TextBox 13"/>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839141" y="8360583"/>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126208" y="933450"/>
            <a:ext cx="10318564" cy="709938"/>
          </a:xfrm>
          <a:prstGeom prst="rect">
            <a:avLst/>
          </a:prstGeom>
        </p:spPr>
        <p:txBody>
          <a:bodyPr lIns="0" tIns="0" rIns="0" bIns="0" rtlCol="0" anchor="t">
            <a:spAutoFit/>
          </a:bodyPr>
          <a:lstStyle/>
          <a:p>
            <a:pPr algn="l">
              <a:lnSpc>
                <a:spcPts val="6020"/>
              </a:lnSpc>
            </a:pPr>
            <a:r>
              <a:rPr lang="en-US" sz="4300" dirty="0">
                <a:solidFill>
                  <a:srgbClr val="FFFFFF"/>
                </a:solidFill>
                <a:latin typeface="DejaVu Serif Bold"/>
              </a:rPr>
              <a:t>II. Tri </a:t>
            </a:r>
            <a:r>
              <a:rPr lang="en-US" sz="4300" dirty="0" err="1">
                <a:solidFill>
                  <a:srgbClr val="FFFFFF"/>
                </a:solidFill>
                <a:latin typeface="DejaVu Serif Bold"/>
              </a:rPr>
              <a:t>giác</a:t>
            </a:r>
            <a:r>
              <a:rPr lang="en-US" sz="4300" dirty="0">
                <a:solidFill>
                  <a:srgbClr val="FFFFFF"/>
                </a:solidFill>
                <a:latin typeface="DejaVu Serif Bold"/>
              </a:rPr>
              <a:t> </a:t>
            </a:r>
          </a:p>
        </p:txBody>
      </p:sp>
      <p:sp>
        <p:nvSpPr>
          <p:cNvPr id="21" name="TextBox 21"/>
          <p:cNvSpPr txBox="1"/>
          <p:nvPr/>
        </p:nvSpPr>
        <p:spPr>
          <a:xfrm>
            <a:off x="1353682" y="1896941"/>
            <a:ext cx="12286118" cy="5490734"/>
          </a:xfrm>
          <a:prstGeom prst="rect">
            <a:avLst/>
          </a:prstGeom>
        </p:spPr>
        <p:txBody>
          <a:bodyPr wrap="square" lIns="0" tIns="0" rIns="0" bIns="0" rtlCol="0" anchor="t">
            <a:spAutoFit/>
          </a:bodyPr>
          <a:lstStyle/>
          <a:p>
            <a:pPr algn="just">
              <a:lnSpc>
                <a:spcPts val="4759"/>
              </a:lnSpc>
            </a:pPr>
            <a:r>
              <a:rPr lang="en-US" sz="3399" dirty="0">
                <a:solidFill>
                  <a:srgbClr val="FFFFFF"/>
                </a:solidFill>
                <a:latin typeface="TT Commons Pro Bold"/>
              </a:rPr>
              <a:t>7. </a:t>
            </a:r>
            <a:r>
              <a:rPr lang="en-US" sz="3399" dirty="0" err="1">
                <a:solidFill>
                  <a:srgbClr val="FFFFFF"/>
                </a:solidFill>
                <a:latin typeface="TT Commons Pro Bold"/>
              </a:rPr>
              <a:t>Nhận</a:t>
            </a:r>
            <a:r>
              <a:rPr lang="en-US" sz="3399" dirty="0">
                <a:solidFill>
                  <a:srgbClr val="FFFFFF"/>
                </a:solidFill>
                <a:latin typeface="TT Commons Pro Bold"/>
              </a:rPr>
              <a:t> </a:t>
            </a:r>
            <a:r>
              <a:rPr lang="en-US" sz="3399" dirty="0" err="1">
                <a:solidFill>
                  <a:srgbClr val="FFFFFF"/>
                </a:solidFill>
                <a:latin typeface="TT Commons Pro Bold"/>
              </a:rPr>
              <a:t>diện</a:t>
            </a:r>
            <a:r>
              <a:rPr lang="en-US" sz="3399" dirty="0">
                <a:solidFill>
                  <a:srgbClr val="FFFFFF"/>
                </a:solidFill>
                <a:latin typeface="TT Commons Pro Bold"/>
              </a:rPr>
              <a:t> </a:t>
            </a:r>
            <a:r>
              <a:rPr lang="en-US" sz="3399" dirty="0" err="1">
                <a:solidFill>
                  <a:srgbClr val="FFFFFF"/>
                </a:solidFill>
                <a:latin typeface="TT Commons Pro Bold"/>
              </a:rPr>
              <a:t>giọng</a:t>
            </a:r>
            <a:r>
              <a:rPr lang="en-US" sz="3399" dirty="0">
                <a:solidFill>
                  <a:srgbClr val="FFFFFF"/>
                </a:solidFill>
                <a:latin typeface="TT Commons Pro Bold"/>
              </a:rPr>
              <a:t> </a:t>
            </a:r>
            <a:r>
              <a:rPr lang="en-US" sz="3399" dirty="0" err="1">
                <a:solidFill>
                  <a:srgbClr val="FFFFFF"/>
                </a:solidFill>
                <a:latin typeface="TT Commons Pro Bold"/>
              </a:rPr>
              <a:t>nói</a:t>
            </a:r>
            <a:endParaRPr lang="en-US" sz="3399" dirty="0">
              <a:solidFill>
                <a:srgbClr val="FFFFFF"/>
              </a:solidFill>
              <a:latin typeface="TT Commons Pro"/>
            </a:endParaRPr>
          </a:p>
          <a:p>
            <a:pPr marL="734059" lvl="1" indent="-367030" algn="just">
              <a:lnSpc>
                <a:spcPts val="4759"/>
              </a:lnSpc>
              <a:buFont typeface="Arial"/>
              <a:buChar char="•"/>
            </a:pPr>
            <a:r>
              <a:rPr lang="en-US" sz="3399" dirty="0">
                <a:solidFill>
                  <a:srgbClr val="FFFFFF"/>
                </a:solidFill>
                <a:latin typeface="TT Commons Pro"/>
              </a:rPr>
              <a:t> </a:t>
            </a:r>
            <a:r>
              <a:rPr lang="en-US" sz="3399" dirty="0" err="1">
                <a:solidFill>
                  <a:srgbClr val="FFFFFF"/>
                </a:solidFill>
                <a:latin typeface="TT Commons Pro"/>
              </a:rPr>
              <a:t>Xử</a:t>
            </a:r>
            <a:r>
              <a:rPr lang="en-US" sz="3399" dirty="0">
                <a:solidFill>
                  <a:srgbClr val="FFFFFF"/>
                </a:solidFill>
                <a:latin typeface="TT Commons Pro"/>
              </a:rPr>
              <a:t> </a:t>
            </a:r>
            <a:r>
              <a:rPr lang="en-US" sz="3399" dirty="0" err="1">
                <a:solidFill>
                  <a:srgbClr val="FFFFFF"/>
                </a:solidFill>
                <a:latin typeface="TT Commons Pro"/>
              </a:rPr>
              <a:t>lý</a:t>
            </a:r>
            <a:r>
              <a:rPr lang="en-US" sz="3399" dirty="0">
                <a:solidFill>
                  <a:srgbClr val="FFFFFF"/>
                </a:solidFill>
                <a:latin typeface="TT Commons Pro"/>
              </a:rPr>
              <a:t> </a:t>
            </a:r>
            <a:r>
              <a:rPr lang="en-US" sz="3399" dirty="0" err="1">
                <a:solidFill>
                  <a:srgbClr val="FFFFFF"/>
                </a:solidFill>
                <a:latin typeface="TT Commons Pro"/>
              </a:rPr>
              <a:t>tín</a:t>
            </a:r>
            <a:r>
              <a:rPr lang="en-US" sz="3399" dirty="0">
                <a:solidFill>
                  <a:srgbClr val="FFFFFF"/>
                </a:solidFill>
                <a:latin typeface="TT Commons Pro"/>
              </a:rPr>
              <a:t> </a:t>
            </a:r>
            <a:r>
              <a:rPr lang="en-US" sz="3399" dirty="0" err="1">
                <a:solidFill>
                  <a:srgbClr val="FFFFFF"/>
                </a:solidFill>
                <a:latin typeface="TT Commons Pro"/>
              </a:rPr>
              <a:t>hiệu</a:t>
            </a:r>
            <a:endParaRPr lang="en-US" sz="3399" dirty="0">
              <a:solidFill>
                <a:srgbClr val="FFFFFF"/>
              </a:solidFill>
              <a:latin typeface="TT Commons Pro"/>
            </a:endParaRPr>
          </a:p>
          <a:p>
            <a:pPr marL="734059" lvl="1" indent="-367030" algn="just">
              <a:lnSpc>
                <a:spcPts val="4759"/>
              </a:lnSpc>
              <a:buFont typeface="Arial"/>
              <a:buChar char="•"/>
            </a:pPr>
            <a:r>
              <a:rPr lang="en-US" sz="3399" dirty="0">
                <a:solidFill>
                  <a:srgbClr val="FFFFFF"/>
                </a:solidFill>
                <a:latin typeface="TT Commons Pro"/>
              </a:rPr>
              <a:t> </a:t>
            </a:r>
            <a:r>
              <a:rPr lang="en-US" sz="3399" dirty="0" err="1">
                <a:solidFill>
                  <a:srgbClr val="FFFFFF"/>
                </a:solidFill>
                <a:latin typeface="TT Commons Pro"/>
              </a:rPr>
              <a:t>Xác</a:t>
            </a:r>
            <a:r>
              <a:rPr lang="en-US" sz="3399" dirty="0">
                <a:solidFill>
                  <a:srgbClr val="FFFFFF"/>
                </a:solidFill>
                <a:latin typeface="TT Commons Pro"/>
              </a:rPr>
              <a:t> </a:t>
            </a:r>
            <a:r>
              <a:rPr lang="en-US" sz="3399" dirty="0" err="1">
                <a:solidFill>
                  <a:srgbClr val="FFFFFF"/>
                </a:solidFill>
                <a:latin typeface="TT Commons Pro"/>
              </a:rPr>
              <a:t>định</a:t>
            </a:r>
            <a:r>
              <a:rPr lang="en-US" sz="3399" dirty="0">
                <a:solidFill>
                  <a:srgbClr val="FFFFFF"/>
                </a:solidFill>
                <a:latin typeface="TT Commons Pro"/>
              </a:rPr>
              <a:t> </a:t>
            </a:r>
            <a:r>
              <a:rPr lang="en-US" sz="3399" dirty="0" err="1">
                <a:solidFill>
                  <a:srgbClr val="FFFFFF"/>
                </a:solidFill>
                <a:latin typeface="TT Commons Pro"/>
              </a:rPr>
              <a:t>mô</a:t>
            </a:r>
            <a:r>
              <a:rPr lang="en-US" sz="3399" dirty="0">
                <a:solidFill>
                  <a:srgbClr val="FFFFFF"/>
                </a:solidFill>
                <a:latin typeface="TT Commons Pro"/>
              </a:rPr>
              <a:t> </a:t>
            </a:r>
            <a:r>
              <a:rPr lang="en-US" sz="3399" dirty="0" err="1">
                <a:solidFill>
                  <a:srgbClr val="FFFFFF"/>
                </a:solidFill>
                <a:latin typeface="TT Commons Pro"/>
              </a:rPr>
              <a:t>hình</a:t>
            </a:r>
            <a:r>
              <a:rPr lang="en-US" sz="3399" dirty="0">
                <a:solidFill>
                  <a:srgbClr val="FFFFFF"/>
                </a:solidFill>
                <a:latin typeface="TT Commons Pro"/>
              </a:rPr>
              <a:t> </a:t>
            </a:r>
            <a:r>
              <a:rPr lang="en-US" sz="3399" dirty="0" err="1">
                <a:solidFill>
                  <a:srgbClr val="FFFFFF"/>
                </a:solidFill>
                <a:latin typeface="TT Commons Pro"/>
              </a:rPr>
              <a:t>nhận</a:t>
            </a:r>
            <a:r>
              <a:rPr lang="en-US" sz="3399" dirty="0">
                <a:solidFill>
                  <a:srgbClr val="FFFFFF"/>
                </a:solidFill>
                <a:latin typeface="TT Commons Pro"/>
              </a:rPr>
              <a:t> </a:t>
            </a:r>
            <a:r>
              <a:rPr lang="en-US" sz="3399" dirty="0" err="1">
                <a:solidFill>
                  <a:srgbClr val="FFFFFF"/>
                </a:solidFill>
                <a:latin typeface="TT Commons Pro"/>
              </a:rPr>
              <a:t>dạng</a:t>
            </a:r>
            <a:r>
              <a:rPr lang="en-US" sz="3399" dirty="0">
                <a:solidFill>
                  <a:srgbClr val="FFFFFF"/>
                </a:solidFill>
                <a:latin typeface="TT Commons Pro"/>
              </a:rPr>
              <a:t> </a:t>
            </a:r>
            <a:r>
              <a:rPr lang="en-US" sz="3399" dirty="0" err="1">
                <a:solidFill>
                  <a:srgbClr val="FFFFFF"/>
                </a:solidFill>
                <a:latin typeface="TT Commons Pro"/>
              </a:rPr>
              <a:t>giọng</a:t>
            </a:r>
            <a:r>
              <a:rPr lang="en-US" sz="3399" dirty="0">
                <a:solidFill>
                  <a:srgbClr val="FFFFFF"/>
                </a:solidFill>
                <a:latin typeface="TT Commons Pro"/>
              </a:rPr>
              <a:t> </a:t>
            </a:r>
            <a:r>
              <a:rPr lang="en-US" sz="3399" dirty="0" err="1">
                <a:solidFill>
                  <a:srgbClr val="FFFFFF"/>
                </a:solidFill>
                <a:latin typeface="TT Commons Pro"/>
              </a:rPr>
              <a:t>nói</a:t>
            </a:r>
            <a:r>
              <a:rPr lang="en-US" sz="3399" dirty="0">
                <a:solidFill>
                  <a:srgbClr val="FFFFFF"/>
                </a:solidFill>
                <a:latin typeface="TT Commons Pro"/>
              </a:rPr>
              <a:t> </a:t>
            </a:r>
            <a:r>
              <a:rPr lang="en-US" sz="3399" dirty="0" err="1">
                <a:solidFill>
                  <a:srgbClr val="FFFFFF"/>
                </a:solidFill>
                <a:latin typeface="TT Commons Pro"/>
              </a:rPr>
              <a:t>tổng</a:t>
            </a:r>
            <a:r>
              <a:rPr lang="en-US" sz="3399" dirty="0">
                <a:solidFill>
                  <a:srgbClr val="FFFFFF"/>
                </a:solidFill>
                <a:latin typeface="TT Commons Pro"/>
              </a:rPr>
              <a:t> </a:t>
            </a:r>
            <a:r>
              <a:rPr lang="en-US" sz="3399" dirty="0" err="1">
                <a:solidFill>
                  <a:srgbClr val="FFFFFF"/>
                </a:solidFill>
                <a:latin typeface="TT Commons Pro"/>
              </a:rPr>
              <a:t>thể</a:t>
            </a:r>
            <a:endParaRPr lang="en-US" sz="3399" dirty="0">
              <a:solidFill>
                <a:srgbClr val="FFFFFF"/>
              </a:solidFill>
              <a:latin typeface="TT Commons Pro"/>
            </a:endParaRPr>
          </a:p>
          <a:p>
            <a:pPr marL="734059" lvl="1" indent="-367030" algn="just">
              <a:lnSpc>
                <a:spcPts val="4759"/>
              </a:lnSpc>
              <a:buFont typeface="Arial"/>
              <a:buChar char="•"/>
            </a:pPr>
            <a:r>
              <a:rPr lang="en-US" sz="3399" dirty="0">
                <a:solidFill>
                  <a:srgbClr val="FFFFFF"/>
                </a:solidFill>
                <a:latin typeface="TT Commons Pro"/>
              </a:rPr>
              <a:t> </a:t>
            </a:r>
            <a:r>
              <a:rPr lang="vi-VN" sz="3399" dirty="0">
                <a:solidFill>
                  <a:srgbClr val="FFFFFF"/>
                </a:solidFill>
                <a:latin typeface="TT Commons Pro"/>
              </a:rPr>
              <a:t>Mô hình ngôn ngữ: P(words)</a:t>
            </a:r>
            <a:endParaRPr lang="en-US" sz="3399" dirty="0">
              <a:solidFill>
                <a:srgbClr val="FFFFFF"/>
              </a:solidFill>
              <a:latin typeface="TT Commons Pro"/>
            </a:endParaRPr>
          </a:p>
          <a:p>
            <a:pPr marL="734059" lvl="1" indent="-367030" algn="just">
              <a:lnSpc>
                <a:spcPts val="4759"/>
              </a:lnSpc>
              <a:buFont typeface="Arial"/>
              <a:buChar char="•"/>
            </a:pPr>
            <a:r>
              <a:rPr lang="en-US" sz="3399" dirty="0">
                <a:solidFill>
                  <a:srgbClr val="FFFFFF"/>
                </a:solidFill>
                <a:latin typeface="TT Commons Pro"/>
              </a:rPr>
              <a:t> </a:t>
            </a:r>
            <a:r>
              <a:rPr lang="en-US" sz="3399" dirty="0" err="1">
                <a:solidFill>
                  <a:srgbClr val="FFFFFF"/>
                </a:solidFill>
                <a:latin typeface="TT Commons Pro"/>
              </a:rPr>
              <a:t>Mô</a:t>
            </a:r>
            <a:r>
              <a:rPr lang="en-US" sz="3399" dirty="0">
                <a:solidFill>
                  <a:srgbClr val="FFFFFF"/>
                </a:solidFill>
                <a:latin typeface="TT Commons Pro"/>
              </a:rPr>
              <a:t> </a:t>
            </a:r>
            <a:r>
              <a:rPr lang="en-US" sz="3399" dirty="0" err="1">
                <a:solidFill>
                  <a:srgbClr val="FFFFFF"/>
                </a:solidFill>
                <a:latin typeface="TT Commons Pro"/>
              </a:rPr>
              <a:t>hình</a:t>
            </a:r>
            <a:r>
              <a:rPr lang="en-US" sz="3399" dirty="0">
                <a:solidFill>
                  <a:srgbClr val="FFFFFF"/>
                </a:solidFill>
                <a:latin typeface="TT Commons Pro"/>
              </a:rPr>
              <a:t> </a:t>
            </a:r>
            <a:r>
              <a:rPr lang="en-US" sz="3399" dirty="0" err="1">
                <a:solidFill>
                  <a:srgbClr val="FFFFFF"/>
                </a:solidFill>
                <a:latin typeface="TT Commons Pro"/>
              </a:rPr>
              <a:t>âm</a:t>
            </a:r>
            <a:r>
              <a:rPr lang="en-US" sz="3399" dirty="0">
                <a:solidFill>
                  <a:srgbClr val="FFFFFF"/>
                </a:solidFill>
                <a:latin typeface="TT Commons Pro"/>
              </a:rPr>
              <a:t> </a:t>
            </a:r>
            <a:r>
              <a:rPr lang="en-US" sz="3399" dirty="0" err="1">
                <a:solidFill>
                  <a:srgbClr val="FFFFFF"/>
                </a:solidFill>
                <a:latin typeface="TT Commons Pro"/>
              </a:rPr>
              <a:t>thanh</a:t>
            </a:r>
            <a:r>
              <a:rPr lang="en-US" sz="3399" dirty="0">
                <a:solidFill>
                  <a:srgbClr val="FFFFFF"/>
                </a:solidFill>
                <a:latin typeface="TT Commons Pro"/>
              </a:rPr>
              <a:t>: P (</a:t>
            </a:r>
            <a:r>
              <a:rPr lang="en-US" sz="3399" dirty="0" err="1">
                <a:solidFill>
                  <a:srgbClr val="FFFFFF"/>
                </a:solidFill>
                <a:latin typeface="TT Commons Pro"/>
              </a:rPr>
              <a:t>word|signal</a:t>
            </a:r>
            <a:r>
              <a:rPr lang="en-US" sz="3399" dirty="0">
                <a:solidFill>
                  <a:srgbClr val="FFFFFF"/>
                </a:solidFill>
                <a:latin typeface="TT Commons Pro"/>
              </a:rPr>
              <a:t>)</a:t>
            </a:r>
          </a:p>
          <a:p>
            <a:pPr marL="734059" lvl="1" indent="-367030" algn="just">
              <a:lnSpc>
                <a:spcPts val="4759"/>
              </a:lnSpc>
              <a:buFont typeface="Arial"/>
              <a:buChar char="•"/>
            </a:pPr>
            <a:r>
              <a:rPr lang="en-US" sz="3399" dirty="0">
                <a:solidFill>
                  <a:srgbClr val="FFFFFF"/>
                </a:solidFill>
                <a:latin typeface="TT Commons Pro"/>
              </a:rPr>
              <a:t> </a:t>
            </a:r>
            <a:r>
              <a:rPr lang="en-US" sz="3399" dirty="0" err="1">
                <a:solidFill>
                  <a:srgbClr val="FFFFFF"/>
                </a:solidFill>
                <a:latin typeface="TT Commons Pro"/>
              </a:rPr>
              <a:t>Tập</a:t>
            </a:r>
            <a:r>
              <a:rPr lang="en-US" sz="3399" dirty="0">
                <a:solidFill>
                  <a:srgbClr val="FFFFFF"/>
                </a:solidFill>
                <a:latin typeface="TT Commons Pro"/>
              </a:rPr>
              <a:t> </a:t>
            </a:r>
            <a:r>
              <a:rPr lang="en-US" sz="3399" dirty="0" err="1">
                <a:solidFill>
                  <a:srgbClr val="FFFFFF"/>
                </a:solidFill>
                <a:latin typeface="TT Commons Pro"/>
              </a:rPr>
              <a:t>hợp</a:t>
            </a:r>
            <a:r>
              <a:rPr lang="en-US" sz="3399" dirty="0">
                <a:solidFill>
                  <a:srgbClr val="FFFFFF"/>
                </a:solidFill>
                <a:latin typeface="TT Commons Pro"/>
              </a:rPr>
              <a:t> </a:t>
            </a:r>
            <a:r>
              <a:rPr lang="en-US" sz="3399" dirty="0" err="1">
                <a:solidFill>
                  <a:srgbClr val="FFFFFF"/>
                </a:solidFill>
                <a:latin typeface="TT Commons Pro"/>
              </a:rPr>
              <a:t>các</a:t>
            </a:r>
            <a:r>
              <a:rPr lang="en-US" sz="3399" dirty="0">
                <a:solidFill>
                  <a:srgbClr val="FFFFFF"/>
                </a:solidFill>
                <a:latin typeface="TT Commons Pro"/>
              </a:rPr>
              <a:t> </a:t>
            </a:r>
            <a:r>
              <a:rPr lang="en-US" sz="3399" dirty="0" err="1">
                <a:solidFill>
                  <a:srgbClr val="FFFFFF"/>
                </a:solidFill>
                <a:latin typeface="TT Commons Pro"/>
              </a:rPr>
              <a:t>mô</a:t>
            </a:r>
            <a:r>
              <a:rPr lang="en-US" sz="3399" dirty="0">
                <a:solidFill>
                  <a:srgbClr val="FFFFFF"/>
                </a:solidFill>
                <a:latin typeface="TT Commons Pro"/>
              </a:rPr>
              <a:t> </a:t>
            </a:r>
            <a:r>
              <a:rPr lang="en-US" sz="3399" dirty="0" err="1">
                <a:solidFill>
                  <a:srgbClr val="FFFFFF"/>
                </a:solidFill>
                <a:latin typeface="TT Commons Pro"/>
              </a:rPr>
              <a:t>hình</a:t>
            </a:r>
            <a:r>
              <a:rPr lang="en-US" sz="3399" dirty="0">
                <a:solidFill>
                  <a:srgbClr val="FFFFFF"/>
                </a:solidFill>
                <a:latin typeface="TT Commons Pro"/>
              </a:rPr>
              <a:t> </a:t>
            </a:r>
            <a:r>
              <a:rPr lang="en-US" sz="3399" dirty="0" err="1">
                <a:solidFill>
                  <a:srgbClr val="FFFFFF"/>
                </a:solidFill>
                <a:latin typeface="TT Commons Pro"/>
              </a:rPr>
              <a:t>lại</a:t>
            </a:r>
            <a:r>
              <a:rPr lang="en-US" sz="3399" dirty="0">
                <a:solidFill>
                  <a:srgbClr val="FFFFFF"/>
                </a:solidFill>
                <a:latin typeface="TT Commons Pro"/>
              </a:rPr>
              <a:t> </a:t>
            </a:r>
            <a:r>
              <a:rPr lang="en-US" sz="3399" dirty="0" err="1">
                <a:solidFill>
                  <a:srgbClr val="FFFFFF"/>
                </a:solidFill>
                <a:latin typeface="TT Commons Pro"/>
              </a:rPr>
              <a:t>với</a:t>
            </a:r>
            <a:r>
              <a:rPr lang="en-US" sz="3399" dirty="0">
                <a:solidFill>
                  <a:srgbClr val="FFFFFF"/>
                </a:solidFill>
                <a:latin typeface="TT Commons Pro"/>
              </a:rPr>
              <a:t> </a:t>
            </a:r>
            <a:r>
              <a:rPr lang="en-US" sz="3399" dirty="0" err="1">
                <a:solidFill>
                  <a:srgbClr val="FFFFFF"/>
                </a:solidFill>
                <a:latin typeface="TT Commons Pro"/>
              </a:rPr>
              <a:t>nhau</a:t>
            </a:r>
            <a:endParaRPr lang="en-US" sz="3399" dirty="0">
              <a:solidFill>
                <a:srgbClr val="FFFFFF"/>
              </a:solidFill>
              <a:latin typeface="TT Commons Pro"/>
            </a:endParaRPr>
          </a:p>
          <a:p>
            <a:pPr marL="734059" lvl="1" indent="-367030" algn="just">
              <a:lnSpc>
                <a:spcPts val="4759"/>
              </a:lnSpc>
              <a:buFont typeface="Arial"/>
              <a:buChar char="•"/>
            </a:pPr>
            <a:r>
              <a:rPr lang="en-US" sz="3399" dirty="0">
                <a:solidFill>
                  <a:srgbClr val="FFFFFF"/>
                </a:solidFill>
                <a:latin typeface="TT Commons Pro"/>
              </a:rPr>
              <a:t> </a:t>
            </a:r>
            <a:r>
              <a:rPr lang="en-US" sz="3399" dirty="0" err="1">
                <a:solidFill>
                  <a:srgbClr val="FFFFFF"/>
                </a:solidFill>
                <a:latin typeface="TT Commons Pro"/>
              </a:rPr>
              <a:t>Thuật</a:t>
            </a:r>
            <a:r>
              <a:rPr lang="en-US" sz="3399" dirty="0">
                <a:solidFill>
                  <a:srgbClr val="FFFFFF"/>
                </a:solidFill>
                <a:latin typeface="TT Commons Pro"/>
              </a:rPr>
              <a:t> </a:t>
            </a:r>
            <a:r>
              <a:rPr lang="en-US" sz="3399" dirty="0" err="1">
                <a:solidFill>
                  <a:srgbClr val="FFFFFF"/>
                </a:solidFill>
                <a:latin typeface="TT Commons Pro"/>
              </a:rPr>
              <a:t>toán</a:t>
            </a:r>
            <a:r>
              <a:rPr lang="en-US" sz="3399" dirty="0">
                <a:solidFill>
                  <a:srgbClr val="FFFFFF"/>
                </a:solidFill>
                <a:latin typeface="TT Commons Pro"/>
              </a:rPr>
              <a:t> </a:t>
            </a:r>
            <a:r>
              <a:rPr lang="en-US" sz="3399" dirty="0" err="1">
                <a:solidFill>
                  <a:srgbClr val="FFFFFF"/>
                </a:solidFill>
                <a:latin typeface="TT Commons Pro"/>
              </a:rPr>
              <a:t>tìm</a:t>
            </a:r>
            <a:r>
              <a:rPr lang="en-US" sz="3399" dirty="0">
                <a:solidFill>
                  <a:srgbClr val="FFFFFF"/>
                </a:solidFill>
                <a:latin typeface="TT Commons Pro"/>
              </a:rPr>
              <a:t> </a:t>
            </a:r>
            <a:r>
              <a:rPr lang="en-US" sz="3399" dirty="0" err="1">
                <a:solidFill>
                  <a:srgbClr val="FFFFFF"/>
                </a:solidFill>
                <a:latin typeface="TT Commons Pro"/>
              </a:rPr>
              <a:t>kiếm</a:t>
            </a:r>
            <a:endParaRPr lang="en-US" sz="3399" dirty="0">
              <a:solidFill>
                <a:srgbClr val="FFFFFF"/>
              </a:solidFill>
              <a:latin typeface="TT Commons Pro"/>
            </a:endParaRPr>
          </a:p>
          <a:p>
            <a:pPr marL="734059" lvl="1" indent="-367030" algn="just">
              <a:lnSpc>
                <a:spcPts val="4759"/>
              </a:lnSpc>
              <a:buFont typeface="Arial"/>
              <a:buChar char="•"/>
            </a:pPr>
            <a:endParaRPr lang="en-US" sz="3399" dirty="0">
              <a:solidFill>
                <a:srgbClr val="FFFFFF"/>
              </a:solidFill>
              <a:latin typeface="TT Commons Pro"/>
            </a:endParaRPr>
          </a:p>
          <a:p>
            <a:pPr algn="just">
              <a:lnSpc>
                <a:spcPts val="4759"/>
              </a:lnSpc>
            </a:pPr>
            <a:endParaRPr lang="en-US" sz="3399" dirty="0">
              <a:solidFill>
                <a:srgbClr val="FFFFFF"/>
              </a:solidFill>
              <a:latin typeface="TT Commons Pro"/>
            </a:endParaRPr>
          </a:p>
        </p:txBody>
      </p:sp>
      <p:pic>
        <p:nvPicPr>
          <p:cNvPr id="17" name="Picture 16">
            <a:extLst>
              <a:ext uri="{FF2B5EF4-FFF2-40B4-BE49-F238E27FC236}">
                <a16:creationId xmlns:a16="http://schemas.microsoft.com/office/drawing/2014/main" id="{4AE7355B-DF0A-4A6D-BB7C-81DB4D13C64A}"/>
              </a:ext>
            </a:extLst>
          </p:cNvPr>
          <p:cNvPicPr>
            <a:picLocks noChangeAspect="1"/>
          </p:cNvPicPr>
          <p:nvPr/>
        </p:nvPicPr>
        <p:blipFill>
          <a:blip r:embed="rId7"/>
          <a:stretch>
            <a:fillRect/>
          </a:stretch>
        </p:blipFill>
        <p:spPr>
          <a:xfrm>
            <a:off x="1571625" y="6364976"/>
            <a:ext cx="7572375" cy="2676525"/>
          </a:xfrm>
          <a:prstGeom prst="rect">
            <a:avLst/>
          </a:prstGeom>
        </p:spPr>
      </p:pic>
      <p:pic>
        <p:nvPicPr>
          <p:cNvPr id="18" name="Picture 17">
            <a:extLst>
              <a:ext uri="{FF2B5EF4-FFF2-40B4-BE49-F238E27FC236}">
                <a16:creationId xmlns:a16="http://schemas.microsoft.com/office/drawing/2014/main" id="{BEB31FF1-AAB0-4E33-9D35-3EFFBB530F5F}"/>
              </a:ext>
            </a:extLst>
          </p:cNvPr>
          <p:cNvPicPr>
            <a:picLocks noChangeAspect="1"/>
          </p:cNvPicPr>
          <p:nvPr/>
        </p:nvPicPr>
        <p:blipFill>
          <a:blip r:embed="rId8"/>
          <a:stretch>
            <a:fillRect/>
          </a:stretch>
        </p:blipFill>
        <p:spPr>
          <a:xfrm>
            <a:off x="9328605" y="4577974"/>
            <a:ext cx="8570418" cy="3063254"/>
          </a:xfrm>
          <a:prstGeom prst="rect">
            <a:avLst/>
          </a:prstGeom>
        </p:spPr>
      </p:pic>
    </p:spTree>
    <p:extLst>
      <p:ext uri="{BB962C8B-B14F-4D97-AF65-F5344CB8AC3E}">
        <p14:creationId xmlns:p14="http://schemas.microsoft.com/office/powerpoint/2010/main" val="3749112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839141" y="8809441"/>
            <a:ext cx="448859" cy="448859"/>
            <a:chOff x="0" y="0"/>
            <a:chExt cx="118218" cy="118218"/>
          </a:xfrm>
        </p:grpSpPr>
        <p:sp>
          <p:nvSpPr>
            <p:cNvPr id="12" name="Freeform 12"/>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3" name="TextBox 13"/>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839141" y="8360583"/>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1702737" y="5641439"/>
            <a:ext cx="5590379" cy="3669166"/>
          </a:xfrm>
          <a:custGeom>
            <a:avLst/>
            <a:gdLst/>
            <a:ahLst/>
            <a:cxnLst/>
            <a:rect l="l" t="t" r="r" b="b"/>
            <a:pathLst>
              <a:path w="5590379" h="3669166">
                <a:moveTo>
                  <a:pt x="0" y="0"/>
                </a:moveTo>
                <a:lnTo>
                  <a:pt x="5590379" y="0"/>
                </a:lnTo>
                <a:lnTo>
                  <a:pt x="5590379" y="3669166"/>
                </a:lnTo>
                <a:lnTo>
                  <a:pt x="0" y="3669166"/>
                </a:lnTo>
                <a:lnTo>
                  <a:pt x="0" y="0"/>
                </a:lnTo>
                <a:close/>
              </a:path>
            </a:pathLst>
          </a:custGeom>
          <a:blipFill>
            <a:blip r:embed="rId7"/>
            <a:stretch>
              <a:fillRect t="-2832"/>
            </a:stretch>
          </a:blipFill>
        </p:spPr>
        <p:txBody>
          <a:bodyPr/>
          <a:lstStyle/>
          <a:p>
            <a:endParaRPr lang="vi-VN"/>
          </a:p>
        </p:txBody>
      </p:sp>
      <p:sp>
        <p:nvSpPr>
          <p:cNvPr id="18" name="Freeform 18"/>
          <p:cNvSpPr/>
          <p:nvPr/>
        </p:nvSpPr>
        <p:spPr>
          <a:xfrm>
            <a:off x="11668921" y="1851967"/>
            <a:ext cx="5590379" cy="3144588"/>
          </a:xfrm>
          <a:custGeom>
            <a:avLst/>
            <a:gdLst/>
            <a:ahLst/>
            <a:cxnLst/>
            <a:rect l="l" t="t" r="r" b="b"/>
            <a:pathLst>
              <a:path w="5590379" h="3144588">
                <a:moveTo>
                  <a:pt x="0" y="0"/>
                </a:moveTo>
                <a:lnTo>
                  <a:pt x="5590379" y="0"/>
                </a:lnTo>
                <a:lnTo>
                  <a:pt x="5590379" y="3144588"/>
                </a:lnTo>
                <a:lnTo>
                  <a:pt x="0" y="3144588"/>
                </a:lnTo>
                <a:lnTo>
                  <a:pt x="0" y="0"/>
                </a:lnTo>
                <a:close/>
              </a:path>
            </a:pathLst>
          </a:custGeom>
          <a:blipFill>
            <a:blip r:embed="rId8"/>
            <a:stretch>
              <a:fillRect/>
            </a:stretch>
          </a:blipFill>
        </p:spPr>
        <p:txBody>
          <a:bodyPr/>
          <a:lstStyle/>
          <a:p>
            <a:endParaRPr lang="vi-VN"/>
          </a:p>
        </p:txBody>
      </p:sp>
      <p:sp>
        <p:nvSpPr>
          <p:cNvPr id="19" name="TextBox 19"/>
          <p:cNvSpPr txBox="1"/>
          <p:nvPr/>
        </p:nvSpPr>
        <p:spPr>
          <a:xfrm>
            <a:off x="1126208" y="933450"/>
            <a:ext cx="10318564" cy="757554"/>
          </a:xfrm>
          <a:prstGeom prst="rect">
            <a:avLst/>
          </a:prstGeom>
        </p:spPr>
        <p:txBody>
          <a:bodyPr lIns="0" tIns="0" rIns="0" bIns="0" rtlCol="0" anchor="t">
            <a:spAutoFit/>
          </a:bodyPr>
          <a:lstStyle/>
          <a:p>
            <a:pPr algn="l">
              <a:lnSpc>
                <a:spcPts val="6020"/>
              </a:lnSpc>
            </a:pPr>
            <a:r>
              <a:rPr lang="en-US" sz="4300">
                <a:solidFill>
                  <a:srgbClr val="FFFFFF"/>
                </a:solidFill>
                <a:latin typeface="DejaVu Serif Bold"/>
              </a:rPr>
              <a:t>III. Robot học (Robotics) </a:t>
            </a:r>
          </a:p>
        </p:txBody>
      </p:sp>
      <p:sp>
        <p:nvSpPr>
          <p:cNvPr id="20" name="TextBox 20"/>
          <p:cNvSpPr txBox="1"/>
          <p:nvPr/>
        </p:nvSpPr>
        <p:spPr>
          <a:xfrm>
            <a:off x="1310766" y="2060391"/>
            <a:ext cx="8780918" cy="6155531"/>
          </a:xfrm>
          <a:prstGeom prst="rect">
            <a:avLst/>
          </a:prstGeom>
        </p:spPr>
        <p:txBody>
          <a:bodyPr wrap="square" lIns="0" tIns="0" rIns="0" bIns="0" rtlCol="0" anchor="t">
            <a:spAutoFit/>
          </a:bodyPr>
          <a:lstStyle/>
          <a:p>
            <a:pPr algn="just">
              <a:lnSpc>
                <a:spcPts val="4759"/>
              </a:lnSpc>
            </a:pPr>
            <a:r>
              <a:rPr lang="en-US" sz="3399" dirty="0">
                <a:solidFill>
                  <a:srgbClr val="FFFFFF"/>
                </a:solidFill>
                <a:latin typeface="TT Commons Pro Bold"/>
              </a:rPr>
              <a:t>1. </a:t>
            </a:r>
            <a:r>
              <a:rPr lang="en-US" sz="3399" dirty="0" err="1">
                <a:solidFill>
                  <a:srgbClr val="FFFFFF"/>
                </a:solidFill>
                <a:latin typeface="TT Commons Pro Bold"/>
              </a:rPr>
              <a:t>Định</a:t>
            </a:r>
            <a:r>
              <a:rPr lang="en-US" sz="3399" dirty="0">
                <a:solidFill>
                  <a:srgbClr val="FFFFFF"/>
                </a:solidFill>
                <a:latin typeface="TT Commons Pro Bold"/>
              </a:rPr>
              <a:t> </a:t>
            </a:r>
            <a:r>
              <a:rPr lang="en-US" sz="3399" dirty="0" err="1">
                <a:solidFill>
                  <a:srgbClr val="FFFFFF"/>
                </a:solidFill>
                <a:latin typeface="TT Commons Pro Bold"/>
              </a:rPr>
              <a:t>nghĩa</a:t>
            </a:r>
            <a:endParaRPr lang="en-US" sz="3399" dirty="0">
              <a:solidFill>
                <a:srgbClr val="FFFFFF"/>
              </a:solidFill>
              <a:latin typeface="TT Commons Pro Bold"/>
            </a:endParaRPr>
          </a:p>
          <a:p>
            <a:pPr marL="734059" lvl="1" indent="-367030" algn="just">
              <a:lnSpc>
                <a:spcPts val="4759"/>
              </a:lnSpc>
              <a:buFont typeface="Arial"/>
              <a:buChar char="•"/>
            </a:pPr>
            <a:r>
              <a:rPr lang="en-US" sz="3399" dirty="0">
                <a:solidFill>
                  <a:srgbClr val="FFFFFF"/>
                </a:solidFill>
                <a:latin typeface="Times New Roman" panose="02020603050405020304" pitchFamily="18" charset="0"/>
                <a:cs typeface="Times New Roman" panose="02020603050405020304" pitchFamily="18" charset="0"/>
              </a:rPr>
              <a:t>Robotics </a:t>
            </a:r>
            <a:r>
              <a:rPr lang="en-US" sz="3399" dirty="0" err="1">
                <a:solidFill>
                  <a:srgbClr val="FFFFFF"/>
                </a:solidFill>
                <a:latin typeface="Times New Roman" panose="02020603050405020304" pitchFamily="18" charset="0"/>
                <a:cs typeface="Times New Roman" panose="02020603050405020304" pitchFamily="18" charset="0"/>
              </a:rPr>
              <a:t>là</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một</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bộ</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điều</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khiển</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đa</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chức</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năng</a:t>
            </a:r>
            <a:endParaRPr lang="en-US" sz="3399" dirty="0">
              <a:solidFill>
                <a:srgbClr val="FFFFFF"/>
              </a:solidFill>
              <a:latin typeface="Times New Roman" panose="02020603050405020304" pitchFamily="18" charset="0"/>
              <a:cs typeface="Times New Roman" panose="02020603050405020304" pitchFamily="18" charset="0"/>
            </a:endParaRPr>
          </a:p>
          <a:p>
            <a:pPr marL="734059" lvl="1" indent="-367030" algn="just">
              <a:lnSpc>
                <a:spcPts val="4759"/>
              </a:lnSpc>
              <a:buFont typeface="Arial"/>
              <a:buChar char="•"/>
            </a:pPr>
            <a:r>
              <a:rPr lang="en-US" sz="3399" dirty="0" err="1">
                <a:solidFill>
                  <a:srgbClr val="FFFFFF"/>
                </a:solidFill>
                <a:latin typeface="Times New Roman" panose="02020603050405020304" pitchFamily="18" charset="0"/>
                <a:cs typeface="Times New Roman" panose="02020603050405020304" pitchFamily="18" charset="0"/>
              </a:rPr>
              <a:t>Là</a:t>
            </a:r>
            <a:r>
              <a:rPr lang="en-US" sz="3399" dirty="0">
                <a:solidFill>
                  <a:srgbClr val="FFFFFF"/>
                </a:solidFill>
                <a:latin typeface="Times New Roman" panose="02020603050405020304" pitchFamily="18" charset="0"/>
                <a:cs typeface="Times New Roman" panose="02020603050405020304" pitchFamily="18" charset="0"/>
              </a:rPr>
              <a:t> 1 </a:t>
            </a:r>
            <a:r>
              <a:rPr lang="en-US" sz="3399" dirty="0" err="1">
                <a:solidFill>
                  <a:srgbClr val="FFFFFF"/>
                </a:solidFill>
                <a:latin typeface="Times New Roman" panose="02020603050405020304" pitchFamily="18" charset="0"/>
                <a:cs typeface="Times New Roman" panose="02020603050405020304" pitchFamily="18" charset="0"/>
              </a:rPr>
              <a:t>nhánh</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của</a:t>
            </a:r>
            <a:r>
              <a:rPr lang="en-US" sz="3399" dirty="0">
                <a:solidFill>
                  <a:srgbClr val="FFFFFF"/>
                </a:solidFill>
                <a:latin typeface="Times New Roman" panose="02020603050405020304" pitchFamily="18" charset="0"/>
                <a:cs typeface="Times New Roman" panose="02020603050405020304" pitchFamily="18" charset="0"/>
              </a:rPr>
              <a:t> AI </a:t>
            </a:r>
            <a:r>
              <a:rPr lang="en-US" sz="3399" dirty="0" err="1">
                <a:solidFill>
                  <a:srgbClr val="FFFFFF"/>
                </a:solidFill>
                <a:latin typeface="Times New Roman" panose="02020603050405020304" pitchFamily="18" charset="0"/>
                <a:cs typeface="Times New Roman" panose="02020603050405020304" pitchFamily="18" charset="0"/>
              </a:rPr>
              <a:t>cái</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mà</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tập</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trung</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vào</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thiết</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kế</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và</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phát</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triển</a:t>
            </a:r>
            <a:r>
              <a:rPr lang="en-US" sz="3399" dirty="0">
                <a:solidFill>
                  <a:srgbClr val="FFFFFF"/>
                </a:solidFill>
                <a:latin typeface="Times New Roman" panose="02020603050405020304" pitchFamily="18" charset="0"/>
                <a:cs typeface="Times New Roman" panose="02020603050405020304" pitchFamily="18" charset="0"/>
              </a:rPr>
              <a:t> robot </a:t>
            </a:r>
            <a:r>
              <a:rPr lang="en-US" sz="3399" dirty="0" err="1">
                <a:solidFill>
                  <a:srgbClr val="FFFFFF"/>
                </a:solidFill>
                <a:latin typeface="Times New Roman" panose="02020603050405020304" pitchFamily="18" charset="0"/>
                <a:cs typeface="Times New Roman" panose="02020603050405020304" pitchFamily="18" charset="0"/>
              </a:rPr>
              <a:t>thông</a:t>
            </a:r>
            <a:r>
              <a:rPr lang="en-US" sz="3399" dirty="0">
                <a:solidFill>
                  <a:srgbClr val="FFFFFF"/>
                </a:solidFill>
                <a:latin typeface="Times New Roman" panose="02020603050405020304" pitchFamily="18" charset="0"/>
                <a:cs typeface="Times New Roman" panose="02020603050405020304" pitchFamily="18" charset="0"/>
              </a:rPr>
              <a:t> minh</a:t>
            </a:r>
          </a:p>
          <a:p>
            <a:pPr marL="734059" lvl="1" indent="-367030" algn="just">
              <a:lnSpc>
                <a:spcPts val="4759"/>
              </a:lnSpc>
              <a:buFont typeface="Arial"/>
              <a:buChar char="•"/>
            </a:pPr>
            <a:r>
              <a:rPr lang="vi-VN" sz="3399" dirty="0">
                <a:solidFill>
                  <a:srgbClr val="FFFFFF"/>
                </a:solidFill>
                <a:latin typeface="Times New Roman" panose="02020603050405020304" pitchFamily="18" charset="0"/>
                <a:cs typeface="Times New Roman" panose="02020603050405020304" pitchFamily="18" charset="0"/>
              </a:rPr>
              <a:t>Robot đó phục vụ cho các hoạt động nhân tạo cái tương tác với môi trường thực tiễn</a:t>
            </a:r>
            <a:endParaRPr lang="en-US" sz="3399" dirty="0">
              <a:solidFill>
                <a:srgbClr val="FFFFFF"/>
              </a:solidFill>
              <a:latin typeface="Times New Roman" panose="02020603050405020304" pitchFamily="18" charset="0"/>
              <a:cs typeface="Times New Roman" panose="02020603050405020304" pitchFamily="18" charset="0"/>
            </a:endParaRPr>
          </a:p>
          <a:p>
            <a:pPr marL="734059" lvl="1" indent="-367030" algn="just">
              <a:lnSpc>
                <a:spcPts val="4759"/>
              </a:lnSpc>
              <a:buFont typeface="Arial"/>
              <a:buChar char="•"/>
            </a:pPr>
            <a:r>
              <a:rPr lang="en-US" sz="3399" dirty="0">
                <a:solidFill>
                  <a:srgbClr val="FFFFFF"/>
                </a:solidFill>
                <a:latin typeface="Times New Roman" panose="02020603050405020304" pitchFamily="18" charset="0"/>
                <a:cs typeface="Times New Roman" panose="02020603050405020304" pitchFamily="18" charset="0"/>
              </a:rPr>
              <a:t>Cho </a:t>
            </a:r>
            <a:r>
              <a:rPr lang="en-US" sz="3399" dirty="0" err="1">
                <a:solidFill>
                  <a:srgbClr val="FFFFFF"/>
                </a:solidFill>
                <a:latin typeface="Times New Roman" panose="02020603050405020304" pitchFamily="18" charset="0"/>
                <a:cs typeface="Times New Roman" panose="02020603050405020304" pitchFamily="18" charset="0"/>
              </a:rPr>
              <a:t>phép</a:t>
            </a:r>
            <a:r>
              <a:rPr lang="en-US" sz="3399" dirty="0">
                <a:solidFill>
                  <a:srgbClr val="FFFFFF"/>
                </a:solidFill>
                <a:latin typeface="Times New Roman" panose="02020603050405020304" pitchFamily="18" charset="0"/>
                <a:cs typeface="Times New Roman" panose="02020603050405020304" pitchFamily="18" charset="0"/>
              </a:rPr>
              <a:t> robot </a:t>
            </a:r>
            <a:r>
              <a:rPr lang="en-US" sz="3399" dirty="0" err="1">
                <a:solidFill>
                  <a:srgbClr val="FFFFFF"/>
                </a:solidFill>
                <a:latin typeface="Times New Roman" panose="02020603050405020304" pitchFamily="18" charset="0"/>
                <a:cs typeface="Times New Roman" panose="02020603050405020304" pitchFamily="18" charset="0"/>
              </a:rPr>
              <a:t>thực</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hiện</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các</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nhiệm</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vụ</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có</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thể</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lặp</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đi</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lặp</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đồng</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thời</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đảm</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bảo</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tính</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nhất</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quán</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và</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độ</a:t>
            </a:r>
            <a:r>
              <a:rPr lang="en-US" sz="3399" dirty="0">
                <a:solidFill>
                  <a:srgbClr val="FFFFFF"/>
                </a:solidFill>
                <a:latin typeface="Times New Roman" panose="02020603050405020304" pitchFamily="18" charset="0"/>
                <a:cs typeface="Times New Roman" panose="02020603050405020304" pitchFamily="18" charset="0"/>
              </a:rPr>
              <a:t> tin </a:t>
            </a:r>
            <a:r>
              <a:rPr lang="en-US" sz="3399" dirty="0" err="1">
                <a:solidFill>
                  <a:srgbClr val="FFFFFF"/>
                </a:solidFill>
                <a:latin typeface="Times New Roman" panose="02020603050405020304" pitchFamily="18" charset="0"/>
                <a:cs typeface="Times New Roman" panose="02020603050405020304" pitchFamily="18" charset="0"/>
              </a:rPr>
              <a:t>cậy</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trong</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vận</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hành</a:t>
            </a:r>
            <a:r>
              <a:rPr lang="en-US" sz="3399" dirty="0">
                <a:solidFill>
                  <a:srgbClr val="FFFFFF"/>
                </a:solidFill>
                <a:latin typeface="Times New Roman" panose="02020603050405020304" pitchFamily="18" charset="0"/>
                <a:cs typeface="Times New Roman" panose="02020603050405020304" pitchFamily="18" charset="0"/>
              </a:rPr>
              <a:t>.</a:t>
            </a:r>
          </a:p>
          <a:p>
            <a:pPr algn="just">
              <a:lnSpc>
                <a:spcPts val="4759"/>
              </a:lnSpc>
            </a:pPr>
            <a:endParaRPr lang="en-US" sz="3399" dirty="0">
              <a:solidFill>
                <a:srgbClr val="FFFFFF"/>
              </a:solidFill>
              <a:latin typeface="TT Commo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219307" y="4381500"/>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839141" y="8809441"/>
            <a:ext cx="448859" cy="448859"/>
            <a:chOff x="0" y="0"/>
            <a:chExt cx="118218" cy="118218"/>
          </a:xfrm>
        </p:grpSpPr>
        <p:sp>
          <p:nvSpPr>
            <p:cNvPr id="12" name="Freeform 12"/>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3" name="TextBox 13"/>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839141" y="8360583"/>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126208" y="933450"/>
            <a:ext cx="10318564" cy="757554"/>
          </a:xfrm>
          <a:prstGeom prst="rect">
            <a:avLst/>
          </a:prstGeom>
        </p:spPr>
        <p:txBody>
          <a:bodyPr lIns="0" tIns="0" rIns="0" bIns="0" rtlCol="0" anchor="t">
            <a:spAutoFit/>
          </a:bodyPr>
          <a:lstStyle/>
          <a:p>
            <a:pPr algn="l">
              <a:lnSpc>
                <a:spcPts val="6020"/>
              </a:lnSpc>
            </a:pPr>
            <a:r>
              <a:rPr lang="en-US" sz="4300">
                <a:solidFill>
                  <a:srgbClr val="FFFFFF"/>
                </a:solidFill>
                <a:latin typeface="DejaVu Serif Bold"/>
              </a:rPr>
              <a:t>III. Robot học (Robotics) </a:t>
            </a:r>
          </a:p>
        </p:txBody>
      </p:sp>
      <p:sp>
        <p:nvSpPr>
          <p:cNvPr id="18" name="TextBox 18"/>
          <p:cNvSpPr txBox="1"/>
          <p:nvPr/>
        </p:nvSpPr>
        <p:spPr>
          <a:xfrm>
            <a:off x="1353682" y="1896941"/>
            <a:ext cx="15678100" cy="3693319"/>
          </a:xfrm>
          <a:prstGeom prst="rect">
            <a:avLst/>
          </a:prstGeom>
        </p:spPr>
        <p:txBody>
          <a:bodyPr lIns="0" tIns="0" rIns="0" bIns="0" rtlCol="0" anchor="t">
            <a:spAutoFit/>
          </a:bodyPr>
          <a:lstStyle/>
          <a:p>
            <a:pPr algn="just">
              <a:lnSpc>
                <a:spcPts val="4759"/>
              </a:lnSpc>
            </a:pPr>
            <a:r>
              <a:rPr lang="en-US" sz="3399" dirty="0">
                <a:solidFill>
                  <a:srgbClr val="FFFFFF"/>
                </a:solidFill>
                <a:latin typeface="TT Commons Pro Bold"/>
              </a:rPr>
              <a:t>2. Robotic </a:t>
            </a:r>
            <a:r>
              <a:rPr lang="en-US" sz="3399" dirty="0" err="1">
                <a:solidFill>
                  <a:srgbClr val="FFFFFF"/>
                </a:solidFill>
                <a:latin typeface="TT Commons Pro Bold"/>
              </a:rPr>
              <a:t>làm</a:t>
            </a:r>
            <a:r>
              <a:rPr lang="en-US" sz="3399" dirty="0">
                <a:solidFill>
                  <a:srgbClr val="FFFFFF"/>
                </a:solidFill>
                <a:latin typeface="TT Commons Pro Bold"/>
              </a:rPr>
              <a:t> </a:t>
            </a:r>
            <a:r>
              <a:rPr lang="en-US" sz="3399" dirty="0" err="1">
                <a:solidFill>
                  <a:srgbClr val="FFFFFF"/>
                </a:solidFill>
                <a:latin typeface="TT Commons Pro Bold"/>
              </a:rPr>
              <a:t>được</a:t>
            </a:r>
            <a:r>
              <a:rPr lang="en-US" sz="3399" dirty="0">
                <a:solidFill>
                  <a:srgbClr val="FFFFFF"/>
                </a:solidFill>
                <a:latin typeface="TT Commons Pro Bold"/>
              </a:rPr>
              <a:t> </a:t>
            </a:r>
            <a:r>
              <a:rPr lang="en-US" sz="3399" dirty="0" err="1">
                <a:solidFill>
                  <a:srgbClr val="FFFFFF"/>
                </a:solidFill>
                <a:latin typeface="TT Commons Pro Bold"/>
              </a:rPr>
              <a:t>những</a:t>
            </a:r>
            <a:r>
              <a:rPr lang="en-US" sz="3399" dirty="0">
                <a:solidFill>
                  <a:srgbClr val="FFFFFF"/>
                </a:solidFill>
                <a:latin typeface="TT Commons Pro Bold"/>
              </a:rPr>
              <a:t> </a:t>
            </a:r>
            <a:r>
              <a:rPr lang="en-US" sz="3399" dirty="0" err="1">
                <a:solidFill>
                  <a:srgbClr val="FFFFFF"/>
                </a:solidFill>
                <a:latin typeface="TT Commons Pro Bold"/>
              </a:rPr>
              <a:t>gì</a:t>
            </a:r>
            <a:r>
              <a:rPr lang="en-US" sz="3399" dirty="0">
                <a:solidFill>
                  <a:srgbClr val="FFFFFF"/>
                </a:solidFill>
                <a:latin typeface="TT Commons Pro Bold"/>
              </a:rPr>
              <a:t>? </a:t>
            </a:r>
          </a:p>
          <a:p>
            <a:pPr marL="734059" lvl="1" indent="-367030" algn="just">
              <a:lnSpc>
                <a:spcPts val="4759"/>
              </a:lnSpc>
              <a:buFont typeface="Arial"/>
              <a:buChar char="•"/>
            </a:pPr>
            <a:r>
              <a:rPr lang="en-US" sz="3399" dirty="0" err="1">
                <a:solidFill>
                  <a:srgbClr val="FFFFFF"/>
                </a:solidFill>
                <a:latin typeface="Times New Roman" panose="02020603050405020304" pitchFamily="18" charset="0"/>
                <a:cs typeface="Times New Roman" panose="02020603050405020304" pitchFamily="18" charset="0"/>
              </a:rPr>
              <a:t>Sản</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xuất</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và</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xử</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lý</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vật</a:t>
            </a:r>
            <a:r>
              <a:rPr lang="en-US" sz="3399" dirty="0">
                <a:solidFill>
                  <a:srgbClr val="FFFFFF"/>
                </a:solidFill>
                <a:latin typeface="Times New Roman" panose="02020603050405020304" pitchFamily="18" charset="0"/>
                <a:cs typeface="Times New Roman" panose="02020603050405020304" pitchFamily="18" charset="0"/>
              </a:rPr>
              <a:t> </a:t>
            </a:r>
            <a:r>
              <a:rPr lang="en-US" sz="3399" dirty="0" err="1">
                <a:solidFill>
                  <a:srgbClr val="FFFFFF"/>
                </a:solidFill>
                <a:latin typeface="Times New Roman" panose="02020603050405020304" pitchFamily="18" charset="0"/>
                <a:cs typeface="Times New Roman" panose="02020603050405020304" pitchFamily="18" charset="0"/>
              </a:rPr>
              <a:t>liệu</a:t>
            </a:r>
            <a:endParaRPr lang="en-US" sz="3399" dirty="0">
              <a:solidFill>
                <a:srgbClr val="FFFFFF"/>
              </a:solidFill>
              <a:latin typeface="Times New Roman" panose="02020603050405020304" pitchFamily="18" charset="0"/>
              <a:cs typeface="Times New Roman" panose="02020603050405020304" pitchFamily="18" charset="0"/>
            </a:endParaRPr>
          </a:p>
          <a:p>
            <a:pPr marL="734059" lvl="1" indent="-367030" algn="just">
              <a:lnSpc>
                <a:spcPts val="4759"/>
              </a:lnSpc>
              <a:buFont typeface="Arial"/>
              <a:buChar char="•"/>
            </a:pPr>
            <a:r>
              <a:rPr lang="en-US" sz="3399" dirty="0">
                <a:solidFill>
                  <a:srgbClr val="FFFFFF"/>
                </a:solidFill>
                <a:latin typeface="TT Commons Pro"/>
              </a:rPr>
              <a:t>Robot </a:t>
            </a:r>
            <a:r>
              <a:rPr lang="en-US" sz="3399" dirty="0" err="1">
                <a:solidFill>
                  <a:srgbClr val="FFFFFF"/>
                </a:solidFill>
                <a:latin typeface="TT Commons Pro"/>
              </a:rPr>
              <a:t>kẹp</a:t>
            </a:r>
            <a:r>
              <a:rPr lang="en-US" sz="3399" dirty="0">
                <a:solidFill>
                  <a:srgbClr val="FFFFFF"/>
                </a:solidFill>
                <a:latin typeface="TT Commons Pro"/>
              </a:rPr>
              <a:t> </a:t>
            </a:r>
            <a:r>
              <a:rPr lang="en-US" sz="3399" dirty="0" err="1">
                <a:solidFill>
                  <a:srgbClr val="FFFFFF"/>
                </a:solidFill>
                <a:latin typeface="TT Commons Pro"/>
              </a:rPr>
              <a:t>gắp</a:t>
            </a:r>
            <a:r>
              <a:rPr lang="en-US" sz="3399" dirty="0">
                <a:solidFill>
                  <a:srgbClr val="FFFFFF"/>
                </a:solidFill>
                <a:latin typeface="TT Commons Pro"/>
              </a:rPr>
              <a:t> </a:t>
            </a:r>
            <a:r>
              <a:rPr lang="en-US" sz="3399" dirty="0" err="1">
                <a:solidFill>
                  <a:srgbClr val="FFFFFF"/>
                </a:solidFill>
                <a:latin typeface="TT Commons Pro"/>
              </a:rPr>
              <a:t>và</a:t>
            </a:r>
            <a:r>
              <a:rPr lang="en-US" sz="3399" dirty="0">
                <a:solidFill>
                  <a:srgbClr val="FFFFFF"/>
                </a:solidFill>
                <a:latin typeface="TT Commons Pro"/>
              </a:rPr>
              <a:t> </a:t>
            </a:r>
            <a:r>
              <a:rPr lang="en-US" sz="3399" dirty="0" err="1">
                <a:solidFill>
                  <a:srgbClr val="FFFFFF"/>
                </a:solidFill>
                <a:latin typeface="TT Commons Pro"/>
              </a:rPr>
              <a:t>vận</a:t>
            </a:r>
            <a:r>
              <a:rPr lang="en-US" sz="3399" dirty="0">
                <a:solidFill>
                  <a:srgbClr val="FFFFFF"/>
                </a:solidFill>
                <a:latin typeface="TT Commons Pro"/>
              </a:rPr>
              <a:t> </a:t>
            </a:r>
            <a:r>
              <a:rPr lang="en-US" sz="3399" dirty="0" err="1">
                <a:solidFill>
                  <a:srgbClr val="FFFFFF"/>
                </a:solidFill>
                <a:latin typeface="TT Commons Pro"/>
              </a:rPr>
              <a:t>chuyển</a:t>
            </a:r>
            <a:r>
              <a:rPr lang="en-US" sz="3399" dirty="0">
                <a:solidFill>
                  <a:srgbClr val="FFFFFF"/>
                </a:solidFill>
                <a:latin typeface="TT Commons Pro"/>
              </a:rPr>
              <a:t> </a:t>
            </a:r>
          </a:p>
          <a:p>
            <a:pPr marL="734059" lvl="1" indent="-367030" algn="just">
              <a:lnSpc>
                <a:spcPts val="4759"/>
              </a:lnSpc>
              <a:buFont typeface="Arial"/>
              <a:buChar char="•"/>
            </a:pPr>
            <a:r>
              <a:rPr lang="en-US" sz="3399" dirty="0" err="1">
                <a:solidFill>
                  <a:srgbClr val="FFFFFF"/>
                </a:solidFill>
                <a:latin typeface="TT Commons Pro"/>
              </a:rPr>
              <a:t>Làm</a:t>
            </a:r>
            <a:r>
              <a:rPr lang="en-US" sz="3399" dirty="0">
                <a:solidFill>
                  <a:srgbClr val="FFFFFF"/>
                </a:solidFill>
                <a:latin typeface="TT Commons Pro"/>
              </a:rPr>
              <a:t> </a:t>
            </a:r>
            <a:r>
              <a:rPr lang="en-US" sz="3399" dirty="0" err="1">
                <a:solidFill>
                  <a:srgbClr val="FFFFFF"/>
                </a:solidFill>
                <a:latin typeface="TT Commons Pro"/>
              </a:rPr>
              <a:t>việc</a:t>
            </a:r>
            <a:r>
              <a:rPr lang="en-US" sz="3399" dirty="0">
                <a:solidFill>
                  <a:srgbClr val="FFFFFF"/>
                </a:solidFill>
                <a:latin typeface="TT Commons Pro"/>
              </a:rPr>
              <a:t> </a:t>
            </a:r>
            <a:r>
              <a:rPr lang="en-US" sz="3399" dirty="0" err="1">
                <a:solidFill>
                  <a:srgbClr val="FFFFFF"/>
                </a:solidFill>
                <a:latin typeface="TT Commons Pro"/>
              </a:rPr>
              <a:t>trong</a:t>
            </a:r>
            <a:r>
              <a:rPr lang="en-US" sz="3399" dirty="0">
                <a:solidFill>
                  <a:srgbClr val="FFFFFF"/>
                </a:solidFill>
                <a:latin typeface="TT Commons Pro"/>
              </a:rPr>
              <a:t> m</a:t>
            </a:r>
            <a:r>
              <a:rPr lang="vi-VN" sz="3399" dirty="0">
                <a:solidFill>
                  <a:srgbClr val="FFFFFF"/>
                </a:solidFill>
                <a:latin typeface="TT Commons Pro"/>
              </a:rPr>
              <a:t>ôi trường nguy hiểm</a:t>
            </a:r>
            <a:endParaRPr lang="en-US" sz="3399" dirty="0">
              <a:solidFill>
                <a:srgbClr val="FFFFFF"/>
              </a:solidFill>
              <a:latin typeface="TT Commons Pro"/>
            </a:endParaRPr>
          </a:p>
          <a:p>
            <a:pPr marL="734059" lvl="1" indent="-367030" algn="just">
              <a:lnSpc>
                <a:spcPts val="4759"/>
              </a:lnSpc>
              <a:buFont typeface="Arial"/>
              <a:buChar char="•"/>
            </a:pPr>
            <a:r>
              <a:rPr lang="en-US" sz="3399" dirty="0">
                <a:solidFill>
                  <a:srgbClr val="FFFFFF"/>
                </a:solidFill>
                <a:latin typeface="TT Commons Pro"/>
              </a:rPr>
              <a:t>Telepresence and </a:t>
            </a:r>
            <a:r>
              <a:rPr lang="en-US" sz="3399" dirty="0" err="1">
                <a:solidFill>
                  <a:srgbClr val="FFFFFF"/>
                </a:solidFill>
                <a:latin typeface="TT Commons Pro"/>
              </a:rPr>
              <a:t>thực</a:t>
            </a:r>
            <a:r>
              <a:rPr lang="en-US" sz="3399" dirty="0">
                <a:solidFill>
                  <a:srgbClr val="FFFFFF"/>
                </a:solidFill>
                <a:latin typeface="TT Commons Pro"/>
              </a:rPr>
              <a:t> </a:t>
            </a:r>
            <a:r>
              <a:rPr lang="en-US" sz="3399" dirty="0" err="1">
                <a:solidFill>
                  <a:srgbClr val="FFFFFF"/>
                </a:solidFill>
                <a:latin typeface="TT Commons Pro"/>
              </a:rPr>
              <a:t>tế</a:t>
            </a:r>
            <a:r>
              <a:rPr lang="en-US" sz="3399" dirty="0">
                <a:solidFill>
                  <a:srgbClr val="FFFFFF"/>
                </a:solidFill>
                <a:latin typeface="TT Commons Pro"/>
              </a:rPr>
              <a:t> </a:t>
            </a:r>
            <a:r>
              <a:rPr lang="en-US" sz="3399" dirty="0" err="1">
                <a:solidFill>
                  <a:srgbClr val="FFFFFF"/>
                </a:solidFill>
                <a:latin typeface="TT Commons Pro"/>
              </a:rPr>
              <a:t>ảo</a:t>
            </a:r>
            <a:r>
              <a:rPr lang="en-US" sz="3399" dirty="0">
                <a:solidFill>
                  <a:srgbClr val="FFFFFF"/>
                </a:solidFill>
                <a:latin typeface="TT Commons Pro"/>
              </a:rPr>
              <a:t> </a:t>
            </a:r>
          </a:p>
          <a:p>
            <a:pPr marL="734059" lvl="1" indent="-367030" algn="just">
              <a:lnSpc>
                <a:spcPts val="4759"/>
              </a:lnSpc>
              <a:buFont typeface="Arial"/>
              <a:buChar char="•"/>
            </a:pPr>
            <a:r>
              <a:rPr lang="vi-VN" sz="3399" dirty="0">
                <a:solidFill>
                  <a:srgbClr val="FFFFFF"/>
                </a:solidFill>
                <a:latin typeface="TT Commons Pro"/>
              </a:rPr>
              <a:t>	Tăng khả năng của con người </a:t>
            </a:r>
            <a:endParaRPr lang="en-US" sz="3399" dirty="0">
              <a:solidFill>
                <a:srgbClr val="FFFFFF"/>
              </a:solidFill>
              <a:latin typeface="TT Commo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txBody>
          <a:bodyPr/>
          <a:lstStyle/>
          <a:p>
            <a:endParaRPr lang="vi-VN"/>
          </a:p>
        </p:txBody>
      </p:sp>
      <p:sp>
        <p:nvSpPr>
          <p:cNvPr id="6" name="Freeform 6"/>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7" name="Group 7"/>
          <p:cNvGrpSpPr/>
          <p:nvPr/>
        </p:nvGrpSpPr>
        <p:grpSpPr>
          <a:xfrm>
            <a:off x="17293116" y="565634"/>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293116" y="657737"/>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839141" y="8809441"/>
            <a:ext cx="448859" cy="448859"/>
            <a:chOff x="0" y="0"/>
            <a:chExt cx="118218" cy="118218"/>
          </a:xfrm>
        </p:grpSpPr>
        <p:sp>
          <p:nvSpPr>
            <p:cNvPr id="14" name="Freeform 14"/>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5" name="TextBox 15"/>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7839141" y="8360583"/>
            <a:ext cx="448859" cy="448859"/>
            <a:chOff x="0" y="0"/>
            <a:chExt cx="118218" cy="118218"/>
          </a:xfrm>
        </p:grpSpPr>
        <p:sp>
          <p:nvSpPr>
            <p:cNvPr id="17" name="Freeform 17"/>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8" name="TextBox 18"/>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929629" y="1420056"/>
            <a:ext cx="4427118" cy="1709616"/>
          </a:xfrm>
          <a:prstGeom prst="rect">
            <a:avLst/>
          </a:prstGeom>
        </p:spPr>
        <p:txBody>
          <a:bodyPr lIns="0" tIns="0" rIns="0" bIns="0" rtlCol="0" anchor="t">
            <a:spAutoFit/>
          </a:bodyPr>
          <a:lstStyle/>
          <a:p>
            <a:pPr algn="l">
              <a:lnSpc>
                <a:spcPts val="13753"/>
              </a:lnSpc>
              <a:spcBef>
                <a:spcPct val="0"/>
              </a:spcBef>
            </a:pPr>
            <a:r>
              <a:rPr lang="en-US" sz="9823">
                <a:solidFill>
                  <a:srgbClr val="FFFFFF"/>
                </a:solidFill>
                <a:latin typeface="Bebas Neue Bold"/>
              </a:rPr>
              <a:t>GROUP 9:</a:t>
            </a:r>
          </a:p>
        </p:txBody>
      </p:sp>
      <p:sp>
        <p:nvSpPr>
          <p:cNvPr id="20" name="AutoShape 20"/>
          <p:cNvSpPr/>
          <p:nvPr/>
        </p:nvSpPr>
        <p:spPr>
          <a:xfrm>
            <a:off x="1929629" y="3148722"/>
            <a:ext cx="1900930"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txBody>
          <a:bodyPr/>
          <a:lstStyle/>
          <a:p>
            <a:endParaRPr lang="vi-VN"/>
          </a:p>
        </p:txBody>
      </p:sp>
      <p:sp>
        <p:nvSpPr>
          <p:cNvPr id="21" name="TextBox 21"/>
          <p:cNvSpPr txBox="1"/>
          <p:nvPr/>
        </p:nvSpPr>
        <p:spPr>
          <a:xfrm>
            <a:off x="1929629" y="3777932"/>
            <a:ext cx="11755214" cy="2683511"/>
          </a:xfrm>
          <a:prstGeom prst="rect">
            <a:avLst/>
          </a:prstGeom>
        </p:spPr>
        <p:txBody>
          <a:bodyPr lIns="0" tIns="0" rIns="0" bIns="0" rtlCol="0" anchor="t">
            <a:spAutoFit/>
          </a:bodyPr>
          <a:lstStyle/>
          <a:p>
            <a:pPr algn="l">
              <a:lnSpc>
                <a:spcPts val="4339"/>
              </a:lnSpc>
            </a:pPr>
            <a:r>
              <a:rPr lang="en-US" sz="3099">
                <a:solidFill>
                  <a:srgbClr val="FFFFFF"/>
                </a:solidFill>
                <a:latin typeface="Canva Sans"/>
              </a:rPr>
              <a:t>Phùng Gia Quang                             - 21021355</a:t>
            </a:r>
          </a:p>
          <a:p>
            <a:pPr algn="l">
              <a:lnSpc>
                <a:spcPts val="4339"/>
              </a:lnSpc>
            </a:pPr>
            <a:r>
              <a:rPr lang="en-US" sz="3099">
                <a:solidFill>
                  <a:srgbClr val="FFFFFF"/>
                </a:solidFill>
                <a:latin typeface="Canva Sans"/>
              </a:rPr>
              <a:t>Lê Đăng Quân                                   - 21020157</a:t>
            </a:r>
          </a:p>
          <a:p>
            <a:pPr algn="l">
              <a:lnSpc>
                <a:spcPts val="4339"/>
              </a:lnSpc>
            </a:pPr>
            <a:r>
              <a:rPr lang="en-US" sz="3099">
                <a:solidFill>
                  <a:srgbClr val="FFFFFF"/>
                </a:solidFill>
                <a:latin typeface="Canva Sans"/>
              </a:rPr>
              <a:t>Nguyễn Cảnh Quân                         - 21021357</a:t>
            </a:r>
          </a:p>
          <a:p>
            <a:pPr algn="l">
              <a:lnSpc>
                <a:spcPts val="4339"/>
              </a:lnSpc>
            </a:pPr>
            <a:r>
              <a:rPr lang="en-US" sz="3099">
                <a:solidFill>
                  <a:srgbClr val="FFFFFF"/>
                </a:solidFill>
                <a:latin typeface="Canva Sans"/>
              </a:rPr>
              <a:t>Nguyễn Trọng Minh Quân             - 21021358</a:t>
            </a:r>
          </a:p>
          <a:p>
            <a:pPr algn="l">
              <a:lnSpc>
                <a:spcPts val="4339"/>
              </a:lnSpc>
              <a:spcBef>
                <a:spcPct val="0"/>
              </a:spcBef>
            </a:pPr>
            <a:r>
              <a:rPr lang="en-US" sz="3099">
                <a:solidFill>
                  <a:srgbClr val="FFFFFF"/>
                </a:solidFill>
                <a:latin typeface="Canva Sans"/>
              </a:rPr>
              <a:t>Trần Anh Quân                                 - 21020593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219307" y="4152900"/>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839141" y="8809441"/>
            <a:ext cx="448859" cy="448859"/>
            <a:chOff x="0" y="0"/>
            <a:chExt cx="118218" cy="118218"/>
          </a:xfrm>
        </p:grpSpPr>
        <p:sp>
          <p:nvSpPr>
            <p:cNvPr id="12" name="Freeform 12"/>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3" name="TextBox 13"/>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839141" y="8360583"/>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126208" y="933450"/>
            <a:ext cx="10318564" cy="757554"/>
          </a:xfrm>
          <a:prstGeom prst="rect">
            <a:avLst/>
          </a:prstGeom>
        </p:spPr>
        <p:txBody>
          <a:bodyPr lIns="0" tIns="0" rIns="0" bIns="0" rtlCol="0" anchor="t">
            <a:spAutoFit/>
          </a:bodyPr>
          <a:lstStyle/>
          <a:p>
            <a:pPr algn="l">
              <a:lnSpc>
                <a:spcPts val="6020"/>
              </a:lnSpc>
            </a:pPr>
            <a:r>
              <a:rPr lang="en-US" sz="4300">
                <a:solidFill>
                  <a:srgbClr val="FFFFFF"/>
                </a:solidFill>
                <a:latin typeface="DejaVu Serif Bold"/>
              </a:rPr>
              <a:t>III. Robot học (Robotics) </a:t>
            </a:r>
          </a:p>
        </p:txBody>
      </p:sp>
      <p:sp>
        <p:nvSpPr>
          <p:cNvPr id="18" name="TextBox 18"/>
          <p:cNvSpPr txBox="1"/>
          <p:nvPr/>
        </p:nvSpPr>
        <p:spPr>
          <a:xfrm>
            <a:off x="1353682" y="1896941"/>
            <a:ext cx="15678100" cy="6155531"/>
          </a:xfrm>
          <a:prstGeom prst="rect">
            <a:avLst/>
          </a:prstGeom>
        </p:spPr>
        <p:txBody>
          <a:bodyPr lIns="0" tIns="0" rIns="0" bIns="0" rtlCol="0" anchor="t">
            <a:spAutoFit/>
          </a:bodyPr>
          <a:lstStyle/>
          <a:p>
            <a:pPr algn="just">
              <a:lnSpc>
                <a:spcPts val="4759"/>
              </a:lnSpc>
            </a:pPr>
            <a:r>
              <a:rPr lang="en-US" sz="3399" dirty="0">
                <a:solidFill>
                  <a:srgbClr val="FFFFFF"/>
                </a:solidFill>
                <a:latin typeface="TT Commons Pro Bold"/>
              </a:rPr>
              <a:t>3. Robot </a:t>
            </a:r>
            <a:r>
              <a:rPr lang="en-US" sz="3399" dirty="0" err="1">
                <a:solidFill>
                  <a:srgbClr val="FFFFFF"/>
                </a:solidFill>
                <a:latin typeface="TT Commons Pro Bold"/>
              </a:rPr>
              <a:t>được</a:t>
            </a:r>
            <a:r>
              <a:rPr lang="en-US" sz="3399" dirty="0">
                <a:solidFill>
                  <a:srgbClr val="FFFFFF"/>
                </a:solidFill>
                <a:latin typeface="TT Commons Pro Bold"/>
              </a:rPr>
              <a:t> </a:t>
            </a:r>
            <a:r>
              <a:rPr lang="en-US" sz="3399" dirty="0" err="1">
                <a:solidFill>
                  <a:srgbClr val="FFFFFF"/>
                </a:solidFill>
                <a:latin typeface="TT Commons Pro Bold"/>
              </a:rPr>
              <a:t>làm</a:t>
            </a:r>
            <a:r>
              <a:rPr lang="en-US" sz="3399" dirty="0">
                <a:solidFill>
                  <a:srgbClr val="FFFFFF"/>
                </a:solidFill>
                <a:latin typeface="TT Commons Pro Bold"/>
              </a:rPr>
              <a:t> </a:t>
            </a:r>
            <a:r>
              <a:rPr lang="en-US" sz="3399" dirty="0" err="1">
                <a:solidFill>
                  <a:srgbClr val="FFFFFF"/>
                </a:solidFill>
                <a:latin typeface="TT Commons Pro Bold"/>
              </a:rPr>
              <a:t>từ</a:t>
            </a:r>
            <a:r>
              <a:rPr lang="en-US" sz="3399" dirty="0">
                <a:solidFill>
                  <a:srgbClr val="FFFFFF"/>
                </a:solidFill>
                <a:latin typeface="TT Commons Pro Bold"/>
              </a:rPr>
              <a:t> </a:t>
            </a:r>
            <a:r>
              <a:rPr lang="en-US" sz="3399" dirty="0" err="1">
                <a:solidFill>
                  <a:srgbClr val="FFFFFF"/>
                </a:solidFill>
                <a:latin typeface="TT Commons Pro Bold"/>
              </a:rPr>
              <a:t>những</a:t>
            </a:r>
            <a:r>
              <a:rPr lang="en-US" sz="3399" dirty="0">
                <a:solidFill>
                  <a:srgbClr val="FFFFFF"/>
                </a:solidFill>
                <a:latin typeface="TT Commons Pro Bold"/>
              </a:rPr>
              <a:t> </a:t>
            </a:r>
            <a:r>
              <a:rPr lang="en-US" sz="3399" dirty="0" err="1">
                <a:solidFill>
                  <a:srgbClr val="FFFFFF"/>
                </a:solidFill>
                <a:latin typeface="TT Commons Pro Bold"/>
              </a:rPr>
              <a:t>bộ</a:t>
            </a:r>
            <a:r>
              <a:rPr lang="en-US" sz="3399" dirty="0">
                <a:solidFill>
                  <a:srgbClr val="FFFFFF"/>
                </a:solidFill>
                <a:latin typeface="TT Commons Pro Bold"/>
              </a:rPr>
              <a:t> </a:t>
            </a:r>
            <a:r>
              <a:rPr lang="en-US" sz="3399" dirty="0" err="1">
                <a:solidFill>
                  <a:srgbClr val="FFFFFF"/>
                </a:solidFill>
                <a:latin typeface="TT Commons Pro Bold"/>
              </a:rPr>
              <a:t>phận</a:t>
            </a:r>
            <a:r>
              <a:rPr lang="en-US" sz="3399" dirty="0">
                <a:solidFill>
                  <a:srgbClr val="FFFFFF"/>
                </a:solidFill>
                <a:latin typeface="TT Commons Pro Bold"/>
              </a:rPr>
              <a:t> </a:t>
            </a:r>
            <a:r>
              <a:rPr lang="en-US" sz="3399" dirty="0" err="1">
                <a:solidFill>
                  <a:srgbClr val="FFFFFF"/>
                </a:solidFill>
                <a:latin typeface="TT Commons Pro Bold"/>
              </a:rPr>
              <a:t>nào</a:t>
            </a:r>
            <a:endParaRPr lang="en-US" sz="3399" dirty="0">
              <a:solidFill>
                <a:srgbClr val="FFFFFF"/>
              </a:solidFill>
              <a:latin typeface="TT Commons Pro Bold"/>
            </a:endParaRPr>
          </a:p>
          <a:p>
            <a:pPr marL="824229" lvl="1" indent="-457200" algn="just">
              <a:lnSpc>
                <a:spcPts val="4759"/>
              </a:lnSpc>
              <a:buFont typeface="Arial" panose="020B0604020202020204" pitchFamily="34" charset="0"/>
              <a:buChar char="•"/>
            </a:pPr>
            <a:r>
              <a:rPr lang="en-US" sz="3399" dirty="0">
                <a:solidFill>
                  <a:srgbClr val="FFFFFF"/>
                </a:solidFill>
                <a:latin typeface="TT Commons Pro"/>
              </a:rPr>
              <a:t>1.	</a:t>
            </a:r>
            <a:r>
              <a:rPr lang="en-US" sz="3399" dirty="0" err="1">
                <a:solidFill>
                  <a:srgbClr val="FFFFFF"/>
                </a:solidFill>
                <a:latin typeface="TT Commons Pro"/>
              </a:rPr>
              <a:t>Chuyển</a:t>
            </a:r>
            <a:r>
              <a:rPr lang="en-US" sz="3399" dirty="0">
                <a:solidFill>
                  <a:srgbClr val="FFFFFF"/>
                </a:solidFill>
                <a:latin typeface="TT Commons Pro"/>
              </a:rPr>
              <a:t> </a:t>
            </a:r>
            <a:r>
              <a:rPr lang="en-US" sz="3399" dirty="0" err="1">
                <a:solidFill>
                  <a:srgbClr val="FFFFFF"/>
                </a:solidFill>
                <a:latin typeface="TT Commons Pro"/>
              </a:rPr>
              <a:t>động</a:t>
            </a:r>
            <a:r>
              <a:rPr lang="en-US" sz="3399" dirty="0">
                <a:solidFill>
                  <a:srgbClr val="FFFFFF"/>
                </a:solidFill>
                <a:latin typeface="TT Commons Pro"/>
              </a:rPr>
              <a:t> </a:t>
            </a:r>
          </a:p>
          <a:p>
            <a:pPr marL="881379" lvl="1" indent="-514350" algn="just">
              <a:lnSpc>
                <a:spcPts val="4759"/>
              </a:lnSpc>
              <a:buAutoNum type="alphaLcPeriod"/>
            </a:pPr>
            <a:r>
              <a:rPr lang="en-US" sz="3399" dirty="0" err="1">
                <a:solidFill>
                  <a:srgbClr val="FFFFFF"/>
                </a:solidFill>
                <a:latin typeface="TT Commons Pro"/>
              </a:rPr>
              <a:t>Vận</a:t>
            </a:r>
            <a:r>
              <a:rPr lang="en-US" sz="3399" dirty="0">
                <a:solidFill>
                  <a:srgbClr val="FFFFFF"/>
                </a:solidFill>
                <a:latin typeface="TT Commons Pro"/>
              </a:rPr>
              <a:t> </a:t>
            </a:r>
            <a:r>
              <a:rPr lang="en-US" sz="3399" dirty="0" err="1">
                <a:solidFill>
                  <a:srgbClr val="FFFFFF"/>
                </a:solidFill>
                <a:latin typeface="TT Commons Pro"/>
              </a:rPr>
              <a:t>động</a:t>
            </a:r>
            <a:endParaRPr lang="en-US" sz="3399" dirty="0">
              <a:solidFill>
                <a:srgbClr val="FFFFFF"/>
              </a:solidFill>
              <a:latin typeface="TT Commons Pro"/>
            </a:endParaRPr>
          </a:p>
          <a:p>
            <a:pPr marL="881379" lvl="1" indent="-514350" algn="just">
              <a:lnSpc>
                <a:spcPts val="4759"/>
              </a:lnSpc>
              <a:buAutoNum type="alphaLcPeriod"/>
            </a:pPr>
            <a:r>
              <a:rPr lang="en-US" sz="3399" dirty="0">
                <a:solidFill>
                  <a:srgbClr val="FFFFFF"/>
                </a:solidFill>
                <a:latin typeface="TT Commons Pro"/>
              </a:rPr>
              <a:t>Thao </a:t>
            </a:r>
            <a:r>
              <a:rPr lang="en-US" sz="3399" dirty="0" err="1">
                <a:solidFill>
                  <a:srgbClr val="FFFFFF"/>
                </a:solidFill>
                <a:latin typeface="TT Commons Pro"/>
              </a:rPr>
              <a:t>tác</a:t>
            </a:r>
            <a:r>
              <a:rPr lang="en-US" sz="3399" dirty="0">
                <a:solidFill>
                  <a:srgbClr val="FFFFFF"/>
                </a:solidFill>
                <a:latin typeface="TT Commons Pro"/>
              </a:rPr>
              <a:t> </a:t>
            </a:r>
          </a:p>
          <a:p>
            <a:pPr marL="881379" lvl="1" indent="-514350" algn="just">
              <a:lnSpc>
                <a:spcPts val="4759"/>
              </a:lnSpc>
              <a:buAutoNum type="arabicPeriod" startAt="2"/>
            </a:pPr>
            <a:r>
              <a:rPr lang="en-US" sz="3399" dirty="0" err="1">
                <a:solidFill>
                  <a:srgbClr val="FFFFFF"/>
                </a:solidFill>
                <a:latin typeface="TT Commons Pro"/>
              </a:rPr>
              <a:t>Cảm</a:t>
            </a:r>
            <a:r>
              <a:rPr lang="en-US" sz="3399" dirty="0">
                <a:solidFill>
                  <a:srgbClr val="FFFFFF"/>
                </a:solidFill>
                <a:latin typeface="TT Commons Pro"/>
              </a:rPr>
              <a:t> </a:t>
            </a:r>
            <a:r>
              <a:rPr lang="en-US" sz="3399" dirty="0" err="1">
                <a:solidFill>
                  <a:srgbClr val="FFFFFF"/>
                </a:solidFill>
                <a:latin typeface="TT Commons Pro"/>
              </a:rPr>
              <a:t>biến</a:t>
            </a:r>
            <a:r>
              <a:rPr lang="en-US" sz="3399" dirty="0">
                <a:solidFill>
                  <a:srgbClr val="FFFFFF"/>
                </a:solidFill>
                <a:latin typeface="TT Commons Pro"/>
              </a:rPr>
              <a:t>: </a:t>
            </a:r>
            <a:r>
              <a:rPr lang="en-US" sz="3399" dirty="0" err="1">
                <a:solidFill>
                  <a:srgbClr val="FFFFFF"/>
                </a:solidFill>
                <a:latin typeface="TT Commons Pro"/>
              </a:rPr>
              <a:t>công</a:t>
            </a:r>
            <a:r>
              <a:rPr lang="en-US" sz="3399" dirty="0">
                <a:solidFill>
                  <a:srgbClr val="FFFFFF"/>
                </a:solidFill>
                <a:latin typeface="TT Commons Pro"/>
              </a:rPr>
              <a:t> </a:t>
            </a:r>
            <a:r>
              <a:rPr lang="en-US" sz="3399" dirty="0" err="1">
                <a:solidFill>
                  <a:srgbClr val="FFFFFF"/>
                </a:solidFill>
                <a:latin typeface="TT Commons Pro"/>
              </a:rPr>
              <a:t>cụ</a:t>
            </a:r>
            <a:r>
              <a:rPr lang="en-US" sz="3399" dirty="0">
                <a:solidFill>
                  <a:srgbClr val="FFFFFF"/>
                </a:solidFill>
                <a:latin typeface="TT Commons Pro"/>
              </a:rPr>
              <a:t> </a:t>
            </a:r>
            <a:r>
              <a:rPr lang="en-US" sz="3399" dirty="0" err="1">
                <a:solidFill>
                  <a:srgbClr val="FFFFFF"/>
                </a:solidFill>
                <a:latin typeface="TT Commons Pro"/>
              </a:rPr>
              <a:t>cho</a:t>
            </a:r>
            <a:r>
              <a:rPr lang="en-US" sz="3399" dirty="0">
                <a:solidFill>
                  <a:srgbClr val="FFFFFF"/>
                </a:solidFill>
                <a:latin typeface="TT Commons Pro"/>
              </a:rPr>
              <a:t> </a:t>
            </a:r>
            <a:r>
              <a:rPr lang="en-US" sz="3399" dirty="0" err="1">
                <a:solidFill>
                  <a:srgbClr val="FFFFFF"/>
                </a:solidFill>
                <a:latin typeface="TT Commons Pro"/>
              </a:rPr>
              <a:t>nhận</a:t>
            </a:r>
            <a:r>
              <a:rPr lang="en-US" sz="3399" dirty="0">
                <a:solidFill>
                  <a:srgbClr val="FFFFFF"/>
                </a:solidFill>
                <a:latin typeface="TT Commons Pro"/>
              </a:rPr>
              <a:t> </a:t>
            </a:r>
            <a:r>
              <a:rPr lang="en-US" sz="3399" dirty="0" err="1">
                <a:solidFill>
                  <a:srgbClr val="FFFFFF"/>
                </a:solidFill>
                <a:latin typeface="TT Commons Pro"/>
              </a:rPr>
              <a:t>thức</a:t>
            </a:r>
            <a:r>
              <a:rPr lang="en-US" sz="3399" dirty="0">
                <a:solidFill>
                  <a:srgbClr val="FFFFFF"/>
                </a:solidFill>
                <a:latin typeface="TT Commons Pro"/>
              </a:rPr>
              <a:t> </a:t>
            </a:r>
          </a:p>
          <a:p>
            <a:pPr marL="881379" lvl="1" indent="-514350" algn="just">
              <a:lnSpc>
                <a:spcPts val="4759"/>
              </a:lnSpc>
              <a:buAutoNum type="alphaLcPeriod"/>
            </a:pPr>
            <a:r>
              <a:rPr lang="en-US" sz="3399" dirty="0" err="1">
                <a:solidFill>
                  <a:srgbClr val="FFFFFF"/>
                </a:solidFill>
                <a:latin typeface="TT Commons Pro"/>
              </a:rPr>
              <a:t>Cảm</a:t>
            </a:r>
            <a:r>
              <a:rPr lang="en-US" sz="3399" dirty="0">
                <a:solidFill>
                  <a:srgbClr val="FFFFFF"/>
                </a:solidFill>
                <a:latin typeface="TT Commons Pro"/>
              </a:rPr>
              <a:t> </a:t>
            </a:r>
            <a:r>
              <a:rPr lang="en-US" sz="3399" dirty="0" err="1">
                <a:solidFill>
                  <a:srgbClr val="FFFFFF"/>
                </a:solidFill>
                <a:latin typeface="TT Commons Pro"/>
              </a:rPr>
              <a:t>giác</a:t>
            </a:r>
            <a:r>
              <a:rPr lang="en-US" sz="3399" dirty="0">
                <a:solidFill>
                  <a:srgbClr val="FFFFFF"/>
                </a:solidFill>
                <a:latin typeface="TT Commons Pro"/>
              </a:rPr>
              <a:t> </a:t>
            </a:r>
          </a:p>
          <a:p>
            <a:pPr marL="881379" lvl="1" indent="-514350" algn="just">
              <a:lnSpc>
                <a:spcPts val="4759"/>
              </a:lnSpc>
              <a:buAutoNum type="alphaLcPeriod"/>
            </a:pPr>
            <a:r>
              <a:rPr lang="en-US" sz="3399" dirty="0" err="1">
                <a:solidFill>
                  <a:srgbClr val="FFFFFF"/>
                </a:solidFill>
                <a:latin typeface="TT Commons Pro"/>
              </a:rPr>
              <a:t>Cảm</a:t>
            </a:r>
            <a:r>
              <a:rPr lang="en-US" sz="3399" dirty="0">
                <a:solidFill>
                  <a:srgbClr val="FFFFFF"/>
                </a:solidFill>
                <a:latin typeface="TT Commons Pro"/>
              </a:rPr>
              <a:t> </a:t>
            </a:r>
            <a:r>
              <a:rPr lang="en-US" sz="3399" dirty="0" err="1">
                <a:solidFill>
                  <a:srgbClr val="FFFFFF"/>
                </a:solidFill>
                <a:latin typeface="TT Commons Pro"/>
              </a:rPr>
              <a:t>biến</a:t>
            </a:r>
            <a:r>
              <a:rPr lang="en-US" sz="3399" dirty="0">
                <a:solidFill>
                  <a:srgbClr val="FFFFFF"/>
                </a:solidFill>
                <a:latin typeface="TT Commons Pro"/>
              </a:rPr>
              <a:t> </a:t>
            </a:r>
            <a:r>
              <a:rPr lang="en-US" sz="3399" dirty="0" err="1">
                <a:solidFill>
                  <a:srgbClr val="FFFFFF"/>
                </a:solidFill>
                <a:latin typeface="TT Commons Pro"/>
              </a:rPr>
              <a:t>lực</a:t>
            </a:r>
            <a:endParaRPr lang="en-US" sz="3399" dirty="0">
              <a:solidFill>
                <a:srgbClr val="FFFFFF"/>
              </a:solidFill>
              <a:latin typeface="TT Commons Pro"/>
            </a:endParaRPr>
          </a:p>
          <a:p>
            <a:pPr marL="881379" lvl="1" indent="-514350" algn="just">
              <a:lnSpc>
                <a:spcPts val="4759"/>
              </a:lnSpc>
              <a:buAutoNum type="alphaLcPeriod"/>
            </a:pPr>
            <a:r>
              <a:rPr lang="en-US" sz="3399" dirty="0" err="1">
                <a:solidFill>
                  <a:srgbClr val="FFFFFF"/>
                </a:solidFill>
                <a:latin typeface="TT Commons Pro"/>
              </a:rPr>
              <a:t>Cảm</a:t>
            </a:r>
            <a:r>
              <a:rPr lang="en-US" sz="3399" dirty="0">
                <a:solidFill>
                  <a:srgbClr val="FFFFFF"/>
                </a:solidFill>
                <a:latin typeface="TT Commons Pro"/>
              </a:rPr>
              <a:t> </a:t>
            </a:r>
            <a:r>
              <a:rPr lang="en-US" sz="3399" dirty="0" err="1">
                <a:solidFill>
                  <a:srgbClr val="FFFFFF"/>
                </a:solidFill>
                <a:latin typeface="TT Commons Pro"/>
              </a:rPr>
              <a:t>biến</a:t>
            </a:r>
            <a:r>
              <a:rPr lang="en-US" sz="3399" dirty="0">
                <a:solidFill>
                  <a:srgbClr val="FFFFFF"/>
                </a:solidFill>
                <a:latin typeface="TT Commons Pro"/>
              </a:rPr>
              <a:t> </a:t>
            </a:r>
            <a:r>
              <a:rPr lang="en-US" sz="3399" dirty="0" err="1">
                <a:solidFill>
                  <a:srgbClr val="FFFFFF"/>
                </a:solidFill>
                <a:latin typeface="TT Commons Pro"/>
              </a:rPr>
              <a:t>xúc</a:t>
            </a:r>
            <a:r>
              <a:rPr lang="en-US" sz="3399" dirty="0">
                <a:solidFill>
                  <a:srgbClr val="FFFFFF"/>
                </a:solidFill>
                <a:latin typeface="TT Commons Pro"/>
              </a:rPr>
              <a:t> </a:t>
            </a:r>
            <a:r>
              <a:rPr lang="en-US" sz="3399" dirty="0" err="1">
                <a:solidFill>
                  <a:srgbClr val="FFFFFF"/>
                </a:solidFill>
                <a:latin typeface="TT Commons Pro"/>
              </a:rPr>
              <a:t>giác</a:t>
            </a:r>
            <a:r>
              <a:rPr lang="en-US" sz="3399" dirty="0">
                <a:solidFill>
                  <a:srgbClr val="FFFFFF"/>
                </a:solidFill>
                <a:latin typeface="TT Commons Pro"/>
              </a:rPr>
              <a:t> </a:t>
            </a:r>
          </a:p>
          <a:p>
            <a:pPr marL="881379" lvl="1" indent="-514350" algn="just">
              <a:lnSpc>
                <a:spcPts val="4759"/>
              </a:lnSpc>
              <a:buAutoNum type="alphaLcPeriod"/>
            </a:pPr>
            <a:r>
              <a:rPr lang="en-US" sz="3399" dirty="0" err="1">
                <a:solidFill>
                  <a:srgbClr val="FFFFFF"/>
                </a:solidFill>
                <a:latin typeface="TT Commons Pro"/>
              </a:rPr>
              <a:t>Cảm</a:t>
            </a:r>
            <a:r>
              <a:rPr lang="en-US" sz="3399" dirty="0">
                <a:solidFill>
                  <a:srgbClr val="FFFFFF"/>
                </a:solidFill>
                <a:latin typeface="TT Commons Pro"/>
              </a:rPr>
              <a:t> </a:t>
            </a:r>
            <a:r>
              <a:rPr lang="en-US" sz="3399" dirty="0" err="1">
                <a:solidFill>
                  <a:srgbClr val="FFFFFF"/>
                </a:solidFill>
                <a:latin typeface="TT Commons Pro"/>
              </a:rPr>
              <a:t>biến</a:t>
            </a:r>
            <a:r>
              <a:rPr lang="en-US" sz="3399" dirty="0">
                <a:solidFill>
                  <a:srgbClr val="FFFFFF"/>
                </a:solidFill>
                <a:latin typeface="TT Commons Pro"/>
              </a:rPr>
              <a:t> sonar </a:t>
            </a:r>
          </a:p>
          <a:p>
            <a:pPr marL="881379" lvl="1" indent="-514350" algn="just">
              <a:lnSpc>
                <a:spcPts val="4759"/>
              </a:lnSpc>
              <a:buAutoNum type="alphaLcPeriod"/>
            </a:pPr>
            <a:r>
              <a:rPr lang="en-US" sz="3399" dirty="0">
                <a:solidFill>
                  <a:srgbClr val="FFFFFF"/>
                </a:solidFill>
                <a:latin typeface="TT Commons Pro"/>
              </a:rPr>
              <a:t>Camera data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7839141" y="8809441"/>
            <a:ext cx="448859" cy="448859"/>
            <a:chOff x="0" y="0"/>
            <a:chExt cx="118218" cy="118218"/>
          </a:xfrm>
        </p:grpSpPr>
        <p:sp>
          <p:nvSpPr>
            <p:cNvPr id="6" name="Freeform 6"/>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7" name="TextBox 7"/>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839141" y="8360583"/>
            <a:ext cx="448859" cy="448859"/>
            <a:chOff x="0" y="0"/>
            <a:chExt cx="118218" cy="118218"/>
          </a:xfrm>
        </p:grpSpPr>
        <p:sp>
          <p:nvSpPr>
            <p:cNvPr id="9" name="Freeform 9"/>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0" name="TextBox 10"/>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5163800" y="2479743"/>
            <a:ext cx="4711271" cy="2648781"/>
          </a:xfrm>
          <a:custGeom>
            <a:avLst/>
            <a:gdLst/>
            <a:ahLst/>
            <a:cxnLst/>
            <a:rect l="l" t="t" r="r" b="b"/>
            <a:pathLst>
              <a:path w="4711271" h="2648781">
                <a:moveTo>
                  <a:pt x="0" y="0"/>
                </a:moveTo>
                <a:lnTo>
                  <a:pt x="4711270" y="0"/>
                </a:lnTo>
                <a:lnTo>
                  <a:pt x="4711270" y="2648781"/>
                </a:lnTo>
                <a:lnTo>
                  <a:pt x="0" y="2648781"/>
                </a:lnTo>
                <a:lnTo>
                  <a:pt x="0" y="0"/>
                </a:lnTo>
                <a:close/>
              </a:path>
            </a:pathLst>
          </a:custGeom>
          <a:blipFill>
            <a:blip r:embed="rId7"/>
            <a:stretch>
              <a:fillRect/>
            </a:stretch>
          </a:blipFill>
        </p:spPr>
        <p:txBody>
          <a:bodyPr/>
          <a:lstStyle/>
          <a:p>
            <a:endParaRPr lang="vi-VN"/>
          </a:p>
        </p:txBody>
      </p:sp>
      <p:sp>
        <p:nvSpPr>
          <p:cNvPr id="12" name="Freeform 12"/>
          <p:cNvSpPr/>
          <p:nvPr/>
        </p:nvSpPr>
        <p:spPr>
          <a:xfrm>
            <a:off x="15163800" y="7188291"/>
            <a:ext cx="3961422" cy="2648781"/>
          </a:xfrm>
          <a:custGeom>
            <a:avLst/>
            <a:gdLst/>
            <a:ahLst/>
            <a:cxnLst/>
            <a:rect l="l" t="t" r="r" b="b"/>
            <a:pathLst>
              <a:path w="3961422" h="2648781">
                <a:moveTo>
                  <a:pt x="0" y="0"/>
                </a:moveTo>
                <a:lnTo>
                  <a:pt x="3961422" y="0"/>
                </a:lnTo>
                <a:lnTo>
                  <a:pt x="3961422" y="2648781"/>
                </a:lnTo>
                <a:lnTo>
                  <a:pt x="0" y="2648781"/>
                </a:lnTo>
                <a:lnTo>
                  <a:pt x="0" y="0"/>
                </a:lnTo>
                <a:close/>
              </a:path>
            </a:pathLst>
          </a:custGeom>
          <a:blipFill>
            <a:blip r:embed="rId8"/>
            <a:stretch>
              <a:fillRect r="-296"/>
            </a:stretch>
          </a:blipFill>
        </p:spPr>
        <p:txBody>
          <a:bodyPr/>
          <a:lstStyle/>
          <a:p>
            <a:endParaRPr lang="vi-VN"/>
          </a:p>
        </p:txBody>
      </p:sp>
      <p:sp>
        <p:nvSpPr>
          <p:cNvPr id="13" name="Freeform 13"/>
          <p:cNvSpPr/>
          <p:nvPr/>
        </p:nvSpPr>
        <p:spPr>
          <a:xfrm>
            <a:off x="12654447" y="7251097"/>
            <a:ext cx="4238050" cy="2648781"/>
          </a:xfrm>
          <a:custGeom>
            <a:avLst/>
            <a:gdLst/>
            <a:ahLst/>
            <a:cxnLst/>
            <a:rect l="l" t="t" r="r" b="b"/>
            <a:pathLst>
              <a:path w="4238050" h="2648781">
                <a:moveTo>
                  <a:pt x="0" y="0"/>
                </a:moveTo>
                <a:lnTo>
                  <a:pt x="4238049" y="0"/>
                </a:lnTo>
                <a:lnTo>
                  <a:pt x="4238049" y="2648781"/>
                </a:lnTo>
                <a:lnTo>
                  <a:pt x="0" y="2648781"/>
                </a:lnTo>
                <a:lnTo>
                  <a:pt x="0" y="0"/>
                </a:lnTo>
                <a:close/>
              </a:path>
            </a:pathLst>
          </a:custGeom>
          <a:blipFill>
            <a:blip r:embed="rId9"/>
            <a:stretch>
              <a:fillRect/>
            </a:stretch>
          </a:blipFill>
        </p:spPr>
        <p:txBody>
          <a:bodyPr/>
          <a:lstStyle/>
          <a:p>
            <a:endParaRPr lang="vi-VN"/>
          </a:p>
        </p:txBody>
      </p:sp>
      <p:sp>
        <p:nvSpPr>
          <p:cNvPr id="14" name="Freeform 14"/>
          <p:cNvSpPr/>
          <p:nvPr/>
        </p:nvSpPr>
        <p:spPr>
          <a:xfrm>
            <a:off x="12654447" y="609019"/>
            <a:ext cx="4274877" cy="2944544"/>
          </a:xfrm>
          <a:custGeom>
            <a:avLst/>
            <a:gdLst/>
            <a:ahLst/>
            <a:cxnLst/>
            <a:rect l="l" t="t" r="r" b="b"/>
            <a:pathLst>
              <a:path w="4274877" h="2944544">
                <a:moveTo>
                  <a:pt x="0" y="0"/>
                </a:moveTo>
                <a:lnTo>
                  <a:pt x="4274877" y="0"/>
                </a:lnTo>
                <a:lnTo>
                  <a:pt x="4274877" y="2944544"/>
                </a:lnTo>
                <a:lnTo>
                  <a:pt x="0" y="2944544"/>
                </a:lnTo>
                <a:lnTo>
                  <a:pt x="0" y="0"/>
                </a:lnTo>
                <a:close/>
              </a:path>
            </a:pathLst>
          </a:custGeom>
          <a:blipFill>
            <a:blip r:embed="rId10"/>
            <a:stretch>
              <a:fillRect/>
            </a:stretch>
          </a:blipFill>
        </p:spPr>
        <p:txBody>
          <a:bodyPr/>
          <a:lstStyle/>
          <a:p>
            <a:endParaRPr lang="vi-VN"/>
          </a:p>
        </p:txBody>
      </p:sp>
      <p:sp>
        <p:nvSpPr>
          <p:cNvPr id="15" name="Freeform 15"/>
          <p:cNvSpPr/>
          <p:nvPr/>
        </p:nvSpPr>
        <p:spPr>
          <a:xfrm>
            <a:off x="12654447" y="3991713"/>
            <a:ext cx="4274877" cy="2821419"/>
          </a:xfrm>
          <a:custGeom>
            <a:avLst/>
            <a:gdLst/>
            <a:ahLst/>
            <a:cxnLst/>
            <a:rect l="l" t="t" r="r" b="b"/>
            <a:pathLst>
              <a:path w="4274877" h="2821419">
                <a:moveTo>
                  <a:pt x="0" y="0"/>
                </a:moveTo>
                <a:lnTo>
                  <a:pt x="4274877" y="0"/>
                </a:lnTo>
                <a:lnTo>
                  <a:pt x="4274877" y="2821419"/>
                </a:lnTo>
                <a:lnTo>
                  <a:pt x="0" y="2821419"/>
                </a:lnTo>
                <a:lnTo>
                  <a:pt x="0" y="0"/>
                </a:lnTo>
                <a:close/>
              </a:path>
            </a:pathLst>
          </a:custGeom>
          <a:blipFill>
            <a:blip r:embed="rId11"/>
            <a:stretch>
              <a:fillRect/>
            </a:stretch>
          </a:blipFill>
        </p:spPr>
        <p:txBody>
          <a:bodyPr/>
          <a:lstStyle/>
          <a:p>
            <a:endParaRPr lang="vi-VN"/>
          </a:p>
        </p:txBody>
      </p:sp>
      <p:sp>
        <p:nvSpPr>
          <p:cNvPr id="16" name="TextBox 16"/>
          <p:cNvSpPr txBox="1"/>
          <p:nvPr/>
        </p:nvSpPr>
        <p:spPr>
          <a:xfrm>
            <a:off x="1126208" y="933450"/>
            <a:ext cx="10318564" cy="757554"/>
          </a:xfrm>
          <a:prstGeom prst="rect">
            <a:avLst/>
          </a:prstGeom>
        </p:spPr>
        <p:txBody>
          <a:bodyPr lIns="0" tIns="0" rIns="0" bIns="0" rtlCol="0" anchor="t">
            <a:spAutoFit/>
          </a:bodyPr>
          <a:lstStyle/>
          <a:p>
            <a:pPr algn="l">
              <a:lnSpc>
                <a:spcPts val="6020"/>
              </a:lnSpc>
            </a:pPr>
            <a:r>
              <a:rPr lang="en-US" sz="4300">
                <a:solidFill>
                  <a:srgbClr val="FFFFFF"/>
                </a:solidFill>
                <a:latin typeface="DejaVu Serif Bold"/>
              </a:rPr>
              <a:t>III. Robot học (Robotics) </a:t>
            </a:r>
          </a:p>
        </p:txBody>
      </p:sp>
      <p:sp>
        <p:nvSpPr>
          <p:cNvPr id="17" name="TextBox 17"/>
          <p:cNvSpPr txBox="1"/>
          <p:nvPr/>
        </p:nvSpPr>
        <p:spPr>
          <a:xfrm>
            <a:off x="1353682" y="1896941"/>
            <a:ext cx="10265515" cy="4924425"/>
          </a:xfrm>
          <a:prstGeom prst="rect">
            <a:avLst/>
          </a:prstGeom>
        </p:spPr>
        <p:txBody>
          <a:bodyPr lIns="0" tIns="0" rIns="0" bIns="0" rtlCol="0" anchor="t">
            <a:spAutoFit/>
          </a:bodyPr>
          <a:lstStyle/>
          <a:p>
            <a:pPr algn="just">
              <a:lnSpc>
                <a:spcPts val="4759"/>
              </a:lnSpc>
            </a:pPr>
            <a:r>
              <a:rPr lang="en-US" sz="3399" dirty="0">
                <a:solidFill>
                  <a:srgbClr val="FFFFFF"/>
                </a:solidFill>
                <a:latin typeface="TT Commons Pro Bold"/>
              </a:rPr>
              <a:t>4. </a:t>
            </a:r>
            <a:r>
              <a:rPr lang="en-US" sz="3399" dirty="0" err="1">
                <a:solidFill>
                  <a:srgbClr val="FFFFFF"/>
                </a:solidFill>
                <a:latin typeface="TT Commons Pro Bold"/>
              </a:rPr>
              <a:t>điều</a:t>
            </a:r>
            <a:r>
              <a:rPr lang="en-US" sz="3399" dirty="0">
                <a:solidFill>
                  <a:srgbClr val="FFFFFF"/>
                </a:solidFill>
                <a:latin typeface="TT Commons Pro Bold"/>
              </a:rPr>
              <a:t> </a:t>
            </a:r>
            <a:r>
              <a:rPr lang="en-US" sz="3399" dirty="0" err="1">
                <a:solidFill>
                  <a:srgbClr val="FFFFFF"/>
                </a:solidFill>
                <a:latin typeface="TT Commons Pro Bold"/>
              </a:rPr>
              <a:t>hướng</a:t>
            </a:r>
            <a:r>
              <a:rPr lang="en-US" sz="3399" dirty="0">
                <a:solidFill>
                  <a:srgbClr val="FFFFFF"/>
                </a:solidFill>
                <a:latin typeface="TT Commons Pro Bold"/>
              </a:rPr>
              <a:t> </a:t>
            </a:r>
            <a:r>
              <a:rPr lang="en-US" sz="3399" dirty="0" err="1">
                <a:solidFill>
                  <a:srgbClr val="FFFFFF"/>
                </a:solidFill>
                <a:latin typeface="TT Commons Pro Bold"/>
              </a:rPr>
              <a:t>và</a:t>
            </a:r>
            <a:r>
              <a:rPr lang="en-US" sz="3399" dirty="0">
                <a:solidFill>
                  <a:srgbClr val="FFFFFF"/>
                </a:solidFill>
                <a:latin typeface="TT Commons Pro Bold"/>
              </a:rPr>
              <a:t> </a:t>
            </a:r>
            <a:r>
              <a:rPr lang="en-US" sz="3399" dirty="0" err="1">
                <a:solidFill>
                  <a:srgbClr val="FFFFFF"/>
                </a:solidFill>
                <a:latin typeface="TT Commons Pro Bold"/>
              </a:rPr>
              <a:t>lên</a:t>
            </a:r>
            <a:r>
              <a:rPr lang="en-US" sz="3399" dirty="0">
                <a:solidFill>
                  <a:srgbClr val="FFFFFF"/>
                </a:solidFill>
                <a:latin typeface="TT Commons Pro Bold"/>
              </a:rPr>
              <a:t> </a:t>
            </a:r>
            <a:r>
              <a:rPr lang="en-US" sz="3399" dirty="0" err="1">
                <a:solidFill>
                  <a:srgbClr val="FFFFFF"/>
                </a:solidFill>
                <a:latin typeface="TT Commons Pro Bold"/>
              </a:rPr>
              <a:t>kế</a:t>
            </a:r>
            <a:r>
              <a:rPr lang="en-US" sz="3399" dirty="0">
                <a:solidFill>
                  <a:srgbClr val="FFFFFF"/>
                </a:solidFill>
                <a:latin typeface="TT Commons Pro Bold"/>
              </a:rPr>
              <a:t> </a:t>
            </a:r>
            <a:r>
              <a:rPr lang="en-US" sz="3399" dirty="0" err="1">
                <a:solidFill>
                  <a:srgbClr val="FFFFFF"/>
                </a:solidFill>
                <a:latin typeface="TT Commons Pro Bold"/>
              </a:rPr>
              <a:t>hoạch</a:t>
            </a:r>
            <a:r>
              <a:rPr lang="en-US" sz="3399" dirty="0">
                <a:solidFill>
                  <a:srgbClr val="FFFFFF"/>
                </a:solidFill>
                <a:latin typeface="TT Commons Pro Bold"/>
              </a:rPr>
              <a:t> di </a:t>
            </a:r>
            <a:r>
              <a:rPr lang="en-US" sz="3399" dirty="0" err="1">
                <a:solidFill>
                  <a:srgbClr val="FFFFFF"/>
                </a:solidFill>
                <a:latin typeface="TT Commons Pro Bold"/>
              </a:rPr>
              <a:t>chuyển</a:t>
            </a:r>
            <a:r>
              <a:rPr lang="en-US" sz="3399" dirty="0">
                <a:solidFill>
                  <a:srgbClr val="FFFFFF"/>
                </a:solidFill>
                <a:latin typeface="TT Commons Pro Bold"/>
              </a:rPr>
              <a:t> </a:t>
            </a:r>
          </a:p>
          <a:p>
            <a:pPr algn="just">
              <a:lnSpc>
                <a:spcPts val="4759"/>
              </a:lnSpc>
            </a:pPr>
            <a:r>
              <a:rPr lang="en-US" sz="3399" dirty="0">
                <a:solidFill>
                  <a:srgbClr val="FFFFFF"/>
                </a:solidFill>
                <a:latin typeface="TT Commons Pro Bold"/>
              </a:rPr>
              <a:t>   * </a:t>
            </a:r>
            <a:r>
              <a:rPr lang="en-US" sz="3399" dirty="0" err="1">
                <a:solidFill>
                  <a:srgbClr val="FFFFFF"/>
                </a:solidFill>
                <a:latin typeface="TT Commons Pro Bold"/>
              </a:rPr>
              <a:t>phân</a:t>
            </a:r>
            <a:r>
              <a:rPr lang="en-US" sz="3399" dirty="0">
                <a:solidFill>
                  <a:srgbClr val="FFFFFF"/>
                </a:solidFill>
                <a:latin typeface="TT Commons Pro Bold"/>
              </a:rPr>
              <a:t> </a:t>
            </a:r>
            <a:r>
              <a:rPr lang="en-US" sz="3399" dirty="0" err="1">
                <a:solidFill>
                  <a:srgbClr val="FFFFFF"/>
                </a:solidFill>
                <a:latin typeface="TT Commons Pro Bold"/>
              </a:rPr>
              <a:t>tách</a:t>
            </a:r>
            <a:r>
              <a:rPr lang="en-US" sz="3399" dirty="0">
                <a:solidFill>
                  <a:srgbClr val="FFFFFF"/>
                </a:solidFill>
                <a:latin typeface="TT Commons Pro Bold"/>
              </a:rPr>
              <a:t> chia ô </a:t>
            </a:r>
            <a:r>
              <a:rPr lang="en-US" sz="3399" dirty="0" err="1">
                <a:solidFill>
                  <a:srgbClr val="FFFFFF"/>
                </a:solidFill>
                <a:latin typeface="TT Commons Pro Bold"/>
              </a:rPr>
              <a:t>không</a:t>
            </a:r>
            <a:r>
              <a:rPr lang="en-US" sz="3399" dirty="0">
                <a:solidFill>
                  <a:srgbClr val="FFFFFF"/>
                </a:solidFill>
                <a:latin typeface="TT Commons Pro Bold"/>
              </a:rPr>
              <a:t> </a:t>
            </a:r>
            <a:r>
              <a:rPr lang="en-US" sz="3399" dirty="0" err="1">
                <a:solidFill>
                  <a:srgbClr val="FFFFFF"/>
                </a:solidFill>
                <a:latin typeface="TT Commons Pro Bold"/>
              </a:rPr>
              <a:t>gian</a:t>
            </a:r>
            <a:r>
              <a:rPr lang="en-US" sz="3399" dirty="0">
                <a:solidFill>
                  <a:srgbClr val="FFFFFF"/>
                </a:solidFill>
                <a:latin typeface="TT Commons Pro Bold"/>
              </a:rPr>
              <a:t> </a:t>
            </a:r>
            <a:r>
              <a:rPr lang="en-US" sz="3399" dirty="0" err="1">
                <a:solidFill>
                  <a:srgbClr val="FFFFFF"/>
                </a:solidFill>
                <a:latin typeface="TT Commons Pro Bold"/>
              </a:rPr>
              <a:t>liên</a:t>
            </a:r>
            <a:r>
              <a:rPr lang="en-US" sz="3399" dirty="0">
                <a:solidFill>
                  <a:srgbClr val="FFFFFF"/>
                </a:solidFill>
                <a:latin typeface="TT Commons Pro Bold"/>
              </a:rPr>
              <a:t> </a:t>
            </a:r>
            <a:r>
              <a:rPr lang="en-US" sz="3399" dirty="0" err="1">
                <a:solidFill>
                  <a:srgbClr val="FFFFFF"/>
                </a:solidFill>
                <a:latin typeface="TT Commons Pro Bold"/>
              </a:rPr>
              <a:t>tục</a:t>
            </a:r>
            <a:r>
              <a:rPr lang="en-US" sz="3399" dirty="0">
                <a:solidFill>
                  <a:srgbClr val="FFFFFF"/>
                </a:solidFill>
                <a:latin typeface="TT Commons Pro Bold"/>
              </a:rPr>
              <a:t> </a:t>
            </a:r>
            <a:r>
              <a:rPr lang="en-US" sz="3399" dirty="0" err="1">
                <a:solidFill>
                  <a:srgbClr val="FFFFFF"/>
                </a:solidFill>
                <a:latin typeface="TT Commons Pro Bold"/>
              </a:rPr>
              <a:t>tạo</a:t>
            </a:r>
            <a:r>
              <a:rPr lang="en-US" sz="3399" dirty="0">
                <a:solidFill>
                  <a:srgbClr val="FFFFFF"/>
                </a:solidFill>
                <a:latin typeface="TT Commons Pro Bold"/>
              </a:rPr>
              <a:t> </a:t>
            </a:r>
            <a:r>
              <a:rPr lang="en-US" sz="3399" dirty="0" err="1">
                <a:solidFill>
                  <a:srgbClr val="FFFFFF"/>
                </a:solidFill>
                <a:latin typeface="TT Commons Pro Bold"/>
              </a:rPr>
              <a:t>thành</a:t>
            </a:r>
            <a:r>
              <a:rPr lang="en-US" sz="3399" dirty="0">
                <a:solidFill>
                  <a:srgbClr val="FFFFFF"/>
                </a:solidFill>
                <a:latin typeface="TT Commons Pro Bold"/>
              </a:rPr>
              <a:t> </a:t>
            </a:r>
            <a:r>
              <a:rPr lang="en-US" sz="3399" dirty="0" err="1">
                <a:solidFill>
                  <a:srgbClr val="FFFFFF"/>
                </a:solidFill>
                <a:latin typeface="TT Commons Pro Bold"/>
              </a:rPr>
              <a:t>các</a:t>
            </a:r>
            <a:r>
              <a:rPr lang="en-US" sz="3399" dirty="0">
                <a:solidFill>
                  <a:srgbClr val="FFFFFF"/>
                </a:solidFill>
                <a:latin typeface="TT Commons Pro Bold"/>
              </a:rPr>
              <a:t> ô </a:t>
            </a:r>
            <a:r>
              <a:rPr lang="en-US" sz="3399" dirty="0" err="1">
                <a:solidFill>
                  <a:srgbClr val="FFFFFF"/>
                </a:solidFill>
                <a:latin typeface="TT Commons Pro Bold"/>
              </a:rPr>
              <a:t>hữu</a:t>
            </a:r>
            <a:r>
              <a:rPr lang="en-US" sz="3399" dirty="0">
                <a:solidFill>
                  <a:srgbClr val="FFFFFF"/>
                </a:solidFill>
                <a:latin typeface="TT Commons Pro Bold"/>
              </a:rPr>
              <a:t> </a:t>
            </a:r>
            <a:r>
              <a:rPr lang="en-US" sz="3399" dirty="0" err="1">
                <a:solidFill>
                  <a:srgbClr val="FFFFFF"/>
                </a:solidFill>
                <a:latin typeface="TT Commons Pro Bold"/>
              </a:rPr>
              <a:t>hạn</a:t>
            </a:r>
            <a:r>
              <a:rPr lang="en-US" sz="3399" dirty="0">
                <a:solidFill>
                  <a:srgbClr val="FFFFFF"/>
                </a:solidFill>
                <a:latin typeface="TT Commons Pro Bold"/>
              </a:rPr>
              <a:t> </a:t>
            </a:r>
          </a:p>
          <a:p>
            <a:pPr marL="457200" indent="-457200" algn="just">
              <a:lnSpc>
                <a:spcPts val="4759"/>
              </a:lnSpc>
              <a:buFont typeface="Arial" panose="020B0604020202020204" pitchFamily="34" charset="0"/>
              <a:buChar char="•"/>
            </a:pPr>
            <a:r>
              <a:rPr lang="en-US" sz="3399" dirty="0" err="1">
                <a:solidFill>
                  <a:srgbClr val="FFFFFF"/>
                </a:solidFill>
                <a:latin typeface="TT Commons Pro Bold"/>
              </a:rPr>
              <a:t>Phương</a:t>
            </a:r>
            <a:r>
              <a:rPr lang="en-US" sz="3399" dirty="0">
                <a:solidFill>
                  <a:srgbClr val="FFFFFF"/>
                </a:solidFill>
                <a:latin typeface="TT Commons Pro Bold"/>
              </a:rPr>
              <a:t> </a:t>
            </a:r>
            <a:r>
              <a:rPr lang="en-US" sz="3399" dirty="0" err="1">
                <a:solidFill>
                  <a:srgbClr val="FFFFFF"/>
                </a:solidFill>
                <a:latin typeface="TT Commons Pro Bold"/>
              </a:rPr>
              <a:t>pháp</a:t>
            </a:r>
            <a:r>
              <a:rPr lang="en-US" sz="3399" dirty="0">
                <a:solidFill>
                  <a:srgbClr val="FFFFFF"/>
                </a:solidFill>
                <a:latin typeface="TT Commons Pro Bold"/>
              </a:rPr>
              <a:t> </a:t>
            </a:r>
            <a:r>
              <a:rPr lang="en-US" sz="3399" dirty="0" err="1">
                <a:solidFill>
                  <a:srgbClr val="FFFFFF"/>
                </a:solidFill>
                <a:latin typeface="TT Commons Pro Bold"/>
              </a:rPr>
              <a:t>xương</a:t>
            </a:r>
            <a:r>
              <a:rPr lang="en-US" sz="3399" dirty="0">
                <a:solidFill>
                  <a:srgbClr val="FFFFFF"/>
                </a:solidFill>
                <a:latin typeface="TT Commons Pro Bold"/>
              </a:rPr>
              <a:t> </a:t>
            </a:r>
            <a:r>
              <a:rPr lang="en-US" sz="3399" dirty="0" err="1">
                <a:solidFill>
                  <a:srgbClr val="FFFFFF"/>
                </a:solidFill>
                <a:latin typeface="TT Commons Pro Bold"/>
              </a:rPr>
              <a:t>số</a:t>
            </a:r>
            <a:r>
              <a:rPr lang="en-US" sz="3399" dirty="0">
                <a:solidFill>
                  <a:srgbClr val="FFFFFF"/>
                </a:solidFill>
                <a:latin typeface="TT Commons Pro Bold"/>
              </a:rPr>
              <a:t> </a:t>
            </a:r>
            <a:r>
              <a:rPr lang="en-US" sz="3399" dirty="0" err="1">
                <a:solidFill>
                  <a:srgbClr val="FFFFFF"/>
                </a:solidFill>
                <a:latin typeface="TT Commons Pro Bold"/>
              </a:rPr>
              <a:t>hoá</a:t>
            </a:r>
            <a:r>
              <a:rPr lang="en-US" sz="3399" dirty="0">
                <a:solidFill>
                  <a:srgbClr val="FFFFFF"/>
                </a:solidFill>
                <a:latin typeface="TT Commons Pro Bold"/>
              </a:rPr>
              <a:t> </a:t>
            </a:r>
          </a:p>
          <a:p>
            <a:pPr marL="457200" indent="-457200" algn="just">
              <a:lnSpc>
                <a:spcPts val="4759"/>
              </a:lnSpc>
              <a:buFont typeface="Arial" panose="020B0604020202020204" pitchFamily="34" charset="0"/>
              <a:buChar char="•"/>
            </a:pPr>
            <a:r>
              <a:rPr lang="en-US" sz="3399" dirty="0" err="1">
                <a:solidFill>
                  <a:srgbClr val="FFFFFF"/>
                </a:solidFill>
                <a:latin typeface="TT Commons Pro Bold"/>
              </a:rPr>
              <a:t>Phương</a:t>
            </a:r>
            <a:r>
              <a:rPr lang="en-US" sz="3399" dirty="0">
                <a:solidFill>
                  <a:srgbClr val="FFFFFF"/>
                </a:solidFill>
                <a:latin typeface="TT Commons Pro Bold"/>
              </a:rPr>
              <a:t> </a:t>
            </a:r>
            <a:r>
              <a:rPr lang="en-US" sz="3399" dirty="0" err="1">
                <a:solidFill>
                  <a:srgbClr val="FFFFFF"/>
                </a:solidFill>
                <a:latin typeface="TT Commons Pro Bold"/>
              </a:rPr>
              <a:t>pháp</a:t>
            </a:r>
            <a:r>
              <a:rPr lang="en-US" sz="3399" dirty="0">
                <a:solidFill>
                  <a:srgbClr val="FFFFFF"/>
                </a:solidFill>
                <a:latin typeface="TT Commons Pro Bold"/>
              </a:rPr>
              <a:t> </a:t>
            </a:r>
            <a:r>
              <a:rPr lang="en-US" sz="3399" dirty="0" err="1">
                <a:solidFill>
                  <a:srgbClr val="FFFFFF"/>
                </a:solidFill>
                <a:latin typeface="TT Commons Pro Bold"/>
              </a:rPr>
              <a:t>lập</a:t>
            </a:r>
            <a:r>
              <a:rPr lang="en-US" sz="3399" dirty="0">
                <a:solidFill>
                  <a:srgbClr val="FFFFFF"/>
                </a:solidFill>
                <a:latin typeface="TT Commons Pro Bold"/>
              </a:rPr>
              <a:t> </a:t>
            </a:r>
            <a:r>
              <a:rPr lang="en-US" sz="3399" dirty="0" err="1">
                <a:solidFill>
                  <a:srgbClr val="FFFFFF"/>
                </a:solidFill>
                <a:latin typeface="TT Commons Pro Bold"/>
              </a:rPr>
              <a:t>kế</a:t>
            </a:r>
            <a:r>
              <a:rPr lang="en-US" sz="3399" dirty="0">
                <a:solidFill>
                  <a:srgbClr val="FFFFFF"/>
                </a:solidFill>
                <a:latin typeface="TT Commons Pro Bold"/>
              </a:rPr>
              <a:t> </a:t>
            </a:r>
            <a:r>
              <a:rPr lang="en-US" sz="3399" dirty="0" err="1">
                <a:solidFill>
                  <a:srgbClr val="FFFFFF"/>
                </a:solidFill>
                <a:latin typeface="TT Commons Pro Bold"/>
              </a:rPr>
              <a:t>hoạch</a:t>
            </a:r>
            <a:r>
              <a:rPr lang="en-US" sz="3399" dirty="0">
                <a:solidFill>
                  <a:srgbClr val="FFFFFF"/>
                </a:solidFill>
                <a:latin typeface="TT Commons Pro Bold"/>
              </a:rPr>
              <a:t> </a:t>
            </a:r>
            <a:r>
              <a:rPr lang="en-US" sz="3399" dirty="0" err="1">
                <a:solidFill>
                  <a:srgbClr val="FFFFFF"/>
                </a:solidFill>
                <a:latin typeface="TT Commons Pro Bold"/>
              </a:rPr>
              <a:t>với</a:t>
            </a:r>
            <a:r>
              <a:rPr lang="en-US" sz="3399" dirty="0">
                <a:solidFill>
                  <a:srgbClr val="FFFFFF"/>
                </a:solidFill>
                <a:latin typeface="TT Commons Pro Bold"/>
              </a:rPr>
              <a:t> </a:t>
            </a:r>
            <a:r>
              <a:rPr lang="en-US" sz="3399" dirty="0" err="1">
                <a:solidFill>
                  <a:srgbClr val="FFFFFF"/>
                </a:solidFill>
                <a:latin typeface="TT Commons Pro Bold"/>
              </a:rPr>
              <a:t>sai</a:t>
            </a:r>
            <a:r>
              <a:rPr lang="en-US" sz="3399" dirty="0">
                <a:solidFill>
                  <a:srgbClr val="FFFFFF"/>
                </a:solidFill>
                <a:latin typeface="TT Commons Pro Bold"/>
              </a:rPr>
              <a:t> </a:t>
            </a:r>
            <a:r>
              <a:rPr lang="en-US" sz="3399" dirty="0" err="1">
                <a:solidFill>
                  <a:srgbClr val="FFFFFF"/>
                </a:solidFill>
                <a:latin typeface="TT Commons Pro Bold"/>
              </a:rPr>
              <a:t>số</a:t>
            </a:r>
            <a:r>
              <a:rPr lang="en-US" sz="3399" dirty="0">
                <a:solidFill>
                  <a:srgbClr val="FFFFFF"/>
                </a:solidFill>
                <a:latin typeface="TT Commons Pro Bold"/>
              </a:rPr>
              <a:t> </a:t>
            </a:r>
            <a:r>
              <a:rPr lang="en-US" sz="3399" dirty="0" err="1">
                <a:solidFill>
                  <a:srgbClr val="FFFFFF"/>
                </a:solidFill>
                <a:latin typeface="TT Commons Pro Bold"/>
              </a:rPr>
              <a:t>gia</a:t>
            </a:r>
            <a:r>
              <a:rPr lang="en-US" sz="3399" dirty="0">
                <a:solidFill>
                  <a:srgbClr val="FFFFFF"/>
                </a:solidFill>
                <a:latin typeface="TT Commons Pro Bold"/>
              </a:rPr>
              <a:t> </a:t>
            </a:r>
            <a:r>
              <a:rPr lang="en-US" sz="3399" dirty="0" err="1">
                <a:solidFill>
                  <a:srgbClr val="FFFFFF"/>
                </a:solidFill>
                <a:latin typeface="TT Commons Pro Bold"/>
              </a:rPr>
              <a:t>định</a:t>
            </a:r>
            <a:r>
              <a:rPr lang="en-US" sz="3399" dirty="0">
                <a:solidFill>
                  <a:srgbClr val="FFFFFF"/>
                </a:solidFill>
                <a:latin typeface="TT Commons Pro Bold"/>
              </a:rPr>
              <a:t> </a:t>
            </a:r>
          </a:p>
          <a:p>
            <a:pPr marL="457200" indent="-457200" algn="just">
              <a:lnSpc>
                <a:spcPts val="4759"/>
              </a:lnSpc>
              <a:buFont typeface="Arial" panose="020B0604020202020204" pitchFamily="34" charset="0"/>
              <a:buChar char="•"/>
            </a:pPr>
            <a:r>
              <a:rPr lang="en-US" sz="3399" dirty="0" err="1">
                <a:solidFill>
                  <a:srgbClr val="FFFFFF"/>
                </a:solidFill>
                <a:latin typeface="TT Commons Pro Bold"/>
              </a:rPr>
              <a:t>Phương</a:t>
            </a:r>
            <a:r>
              <a:rPr lang="en-US" sz="3399" dirty="0">
                <a:solidFill>
                  <a:srgbClr val="FFFFFF"/>
                </a:solidFill>
                <a:latin typeface="TT Commons Pro Bold"/>
              </a:rPr>
              <a:t> </a:t>
            </a:r>
            <a:r>
              <a:rPr lang="en-US" sz="3399" dirty="0" err="1">
                <a:solidFill>
                  <a:srgbClr val="FFFFFF"/>
                </a:solidFill>
                <a:latin typeface="TT Commons Pro Bold"/>
              </a:rPr>
              <a:t>pháp</a:t>
            </a:r>
            <a:r>
              <a:rPr lang="en-US" sz="3399" dirty="0">
                <a:solidFill>
                  <a:srgbClr val="FFFFFF"/>
                </a:solidFill>
                <a:latin typeface="TT Commons Pro Bold"/>
              </a:rPr>
              <a:t> </a:t>
            </a:r>
            <a:r>
              <a:rPr lang="en-US" sz="3399" dirty="0" err="1">
                <a:solidFill>
                  <a:srgbClr val="FFFFFF"/>
                </a:solidFill>
                <a:latin typeface="TT Commons Pro Bold"/>
              </a:rPr>
              <a:t>điều</a:t>
            </a:r>
            <a:r>
              <a:rPr lang="en-US" sz="3399" dirty="0">
                <a:solidFill>
                  <a:srgbClr val="FFFFFF"/>
                </a:solidFill>
                <a:latin typeface="TT Commons Pro Bold"/>
              </a:rPr>
              <a:t> </a:t>
            </a:r>
            <a:r>
              <a:rPr lang="en-US" sz="3399" dirty="0" err="1">
                <a:solidFill>
                  <a:srgbClr val="FFFFFF"/>
                </a:solidFill>
                <a:latin typeface="TT Commons Pro Bold"/>
              </a:rPr>
              <a:t>hướng</a:t>
            </a:r>
            <a:r>
              <a:rPr lang="en-US" sz="3399" dirty="0">
                <a:solidFill>
                  <a:srgbClr val="FFFFFF"/>
                </a:solidFill>
                <a:latin typeface="TT Commons Pro Bold"/>
              </a:rPr>
              <a:t> </a:t>
            </a:r>
            <a:r>
              <a:rPr lang="en-US" sz="3399" dirty="0" err="1">
                <a:solidFill>
                  <a:srgbClr val="FFFFFF"/>
                </a:solidFill>
                <a:latin typeface="TT Commons Pro Bold"/>
              </a:rPr>
              <a:t>dựa</a:t>
            </a:r>
            <a:r>
              <a:rPr lang="en-US" sz="3399" dirty="0">
                <a:solidFill>
                  <a:srgbClr val="FFFFFF"/>
                </a:solidFill>
                <a:latin typeface="TT Commons Pro Bold"/>
              </a:rPr>
              <a:t> </a:t>
            </a:r>
            <a:r>
              <a:rPr lang="en-US" sz="3399" dirty="0" err="1">
                <a:solidFill>
                  <a:srgbClr val="FFFFFF"/>
                </a:solidFill>
                <a:latin typeface="TT Commons Pro Bold"/>
              </a:rPr>
              <a:t>trên</a:t>
            </a:r>
            <a:r>
              <a:rPr lang="en-US" sz="3399" dirty="0">
                <a:solidFill>
                  <a:srgbClr val="FFFFFF"/>
                </a:solidFill>
                <a:latin typeface="TT Commons Pro Bold"/>
              </a:rPr>
              <a:t> </a:t>
            </a:r>
            <a:r>
              <a:rPr lang="en-US" sz="3399" dirty="0" err="1">
                <a:solidFill>
                  <a:srgbClr val="FFFFFF"/>
                </a:solidFill>
                <a:latin typeface="TT Commons Pro Bold"/>
              </a:rPr>
              <a:t>điểm</a:t>
            </a:r>
            <a:r>
              <a:rPr lang="en-US" sz="3399" dirty="0">
                <a:solidFill>
                  <a:srgbClr val="FFFFFF"/>
                </a:solidFill>
                <a:latin typeface="TT Commons Pro Bold"/>
              </a:rPr>
              <a:t> </a:t>
            </a:r>
            <a:r>
              <a:rPr lang="en-US" sz="3399" dirty="0" err="1">
                <a:solidFill>
                  <a:srgbClr val="FFFFFF"/>
                </a:solidFill>
                <a:latin typeface="TT Commons Pro Bold"/>
              </a:rPr>
              <a:t>mốc</a:t>
            </a:r>
            <a:r>
              <a:rPr lang="en-US" sz="3399" dirty="0">
                <a:solidFill>
                  <a:srgbClr val="FFFFFF"/>
                </a:solidFill>
                <a:latin typeface="TT Commons Pro Bold"/>
              </a:rPr>
              <a:t> </a:t>
            </a:r>
          </a:p>
          <a:p>
            <a:pPr marL="457200" indent="-457200" algn="just">
              <a:lnSpc>
                <a:spcPts val="4759"/>
              </a:lnSpc>
              <a:buFont typeface="Arial" panose="020B0604020202020204" pitchFamily="34" charset="0"/>
              <a:buChar char="•"/>
            </a:pPr>
            <a:r>
              <a:rPr lang="en-US" sz="3399" dirty="0" err="1">
                <a:solidFill>
                  <a:srgbClr val="FFFFFF"/>
                </a:solidFill>
                <a:latin typeface="TT Commons Pro Bold"/>
              </a:rPr>
              <a:t>Thuật</a:t>
            </a:r>
            <a:r>
              <a:rPr lang="en-US" sz="3399" dirty="0">
                <a:solidFill>
                  <a:srgbClr val="FFFFFF"/>
                </a:solidFill>
                <a:latin typeface="TT Commons Pro Bold"/>
              </a:rPr>
              <a:t> </a:t>
            </a:r>
            <a:r>
              <a:rPr lang="en-US" sz="3399" dirty="0" err="1">
                <a:solidFill>
                  <a:srgbClr val="FFFFFF"/>
                </a:solidFill>
                <a:latin typeface="TT Commons Pro Bold"/>
              </a:rPr>
              <a:t>toán</a:t>
            </a:r>
            <a:r>
              <a:rPr lang="en-US" sz="3399" dirty="0">
                <a:solidFill>
                  <a:srgbClr val="FFFFFF"/>
                </a:solidFill>
                <a:latin typeface="TT Commons Pro Bold"/>
              </a:rPr>
              <a:t> online </a:t>
            </a:r>
          </a:p>
          <a:p>
            <a:pPr marL="457200" indent="-457200" algn="just">
              <a:lnSpc>
                <a:spcPts val="4759"/>
              </a:lnSpc>
              <a:buFont typeface="Arial" panose="020B0604020202020204" pitchFamily="34" charset="0"/>
              <a:buChar char="•"/>
            </a:pPr>
            <a:endParaRPr lang="en-US" sz="3399" dirty="0">
              <a:solidFill>
                <a:srgbClr val="FFFFFF"/>
              </a:solidFill>
              <a:latin typeface="TT Commons Pro 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839141" y="8809441"/>
            <a:ext cx="448859" cy="448859"/>
            <a:chOff x="0" y="0"/>
            <a:chExt cx="118218" cy="118218"/>
          </a:xfrm>
        </p:grpSpPr>
        <p:sp>
          <p:nvSpPr>
            <p:cNvPr id="12" name="Freeform 12"/>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3" name="TextBox 13"/>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839141" y="8360583"/>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126208" y="933450"/>
            <a:ext cx="10318564" cy="757554"/>
          </a:xfrm>
          <a:prstGeom prst="rect">
            <a:avLst/>
          </a:prstGeom>
        </p:spPr>
        <p:txBody>
          <a:bodyPr lIns="0" tIns="0" rIns="0" bIns="0" rtlCol="0" anchor="t">
            <a:spAutoFit/>
          </a:bodyPr>
          <a:lstStyle/>
          <a:p>
            <a:pPr algn="l">
              <a:lnSpc>
                <a:spcPts val="6020"/>
              </a:lnSpc>
            </a:pPr>
            <a:r>
              <a:rPr lang="en-US" sz="4300">
                <a:solidFill>
                  <a:srgbClr val="FFFFFF"/>
                </a:solidFill>
                <a:latin typeface="DejaVu Serif Bold"/>
              </a:rPr>
              <a:t>III. Robot học (Robotics) </a:t>
            </a:r>
          </a:p>
        </p:txBody>
      </p:sp>
      <p:sp>
        <p:nvSpPr>
          <p:cNvPr id="18" name="TextBox 18"/>
          <p:cNvSpPr txBox="1"/>
          <p:nvPr/>
        </p:nvSpPr>
        <p:spPr>
          <a:xfrm>
            <a:off x="1353682" y="1896941"/>
            <a:ext cx="15678100" cy="4924425"/>
          </a:xfrm>
          <a:prstGeom prst="rect">
            <a:avLst/>
          </a:prstGeom>
        </p:spPr>
        <p:txBody>
          <a:bodyPr lIns="0" tIns="0" rIns="0" bIns="0" rtlCol="0" anchor="t">
            <a:spAutoFit/>
          </a:bodyPr>
          <a:lstStyle/>
          <a:p>
            <a:pPr algn="just">
              <a:lnSpc>
                <a:spcPts val="4759"/>
              </a:lnSpc>
            </a:pPr>
            <a:r>
              <a:rPr lang="en-US" sz="3399" dirty="0">
                <a:solidFill>
                  <a:srgbClr val="FFFFFF"/>
                </a:solidFill>
                <a:latin typeface="TT Commons Pro Bold"/>
              </a:rPr>
              <a:t>4. Communication </a:t>
            </a:r>
          </a:p>
          <a:p>
            <a:pPr algn="just">
              <a:lnSpc>
                <a:spcPts val="4759"/>
              </a:lnSpc>
            </a:pPr>
            <a:r>
              <a:rPr lang="en-US" sz="3399" dirty="0">
                <a:solidFill>
                  <a:srgbClr val="FFFFFF"/>
                </a:solidFill>
                <a:latin typeface="TT Commons Pro Bold"/>
              </a:rPr>
              <a:t>4.1 </a:t>
            </a:r>
            <a:r>
              <a:rPr lang="en-US" sz="3399" dirty="0" err="1">
                <a:solidFill>
                  <a:srgbClr val="FFFFFF"/>
                </a:solidFill>
                <a:latin typeface="TT Commons Pro Bold"/>
              </a:rPr>
              <a:t>cấu</a:t>
            </a:r>
            <a:r>
              <a:rPr lang="en-US" sz="3399" dirty="0">
                <a:solidFill>
                  <a:srgbClr val="FFFFFF"/>
                </a:solidFill>
                <a:latin typeface="TT Commons Pro Bold"/>
              </a:rPr>
              <a:t> </a:t>
            </a:r>
            <a:r>
              <a:rPr lang="en-US" sz="3399" dirty="0" err="1">
                <a:solidFill>
                  <a:srgbClr val="FFFFFF"/>
                </a:solidFill>
                <a:latin typeface="TT Commons Pro Bold"/>
              </a:rPr>
              <a:t>trúc</a:t>
            </a:r>
            <a:r>
              <a:rPr lang="en-US" sz="3399" dirty="0">
                <a:solidFill>
                  <a:srgbClr val="FFFFFF"/>
                </a:solidFill>
                <a:latin typeface="TT Commons Pro Bold"/>
              </a:rPr>
              <a:t> </a:t>
            </a:r>
            <a:r>
              <a:rPr lang="en-US" sz="3399" dirty="0" err="1">
                <a:solidFill>
                  <a:srgbClr val="FFFFFF"/>
                </a:solidFill>
                <a:latin typeface="TT Commons Pro Bold"/>
              </a:rPr>
              <a:t>cổ</a:t>
            </a:r>
            <a:r>
              <a:rPr lang="en-US" sz="3399" dirty="0">
                <a:solidFill>
                  <a:srgbClr val="FFFFFF"/>
                </a:solidFill>
                <a:latin typeface="TT Commons Pro Bold"/>
              </a:rPr>
              <a:t> </a:t>
            </a:r>
            <a:r>
              <a:rPr lang="en-US" sz="3399" dirty="0" err="1">
                <a:solidFill>
                  <a:srgbClr val="FFFFFF"/>
                </a:solidFill>
                <a:latin typeface="TT Commons Pro Bold"/>
              </a:rPr>
              <a:t>điẻn</a:t>
            </a:r>
            <a:r>
              <a:rPr lang="en-US" sz="3399" dirty="0">
                <a:solidFill>
                  <a:srgbClr val="FFFFFF"/>
                </a:solidFill>
                <a:latin typeface="TT Commons Pro Bold"/>
              </a:rPr>
              <a:t> </a:t>
            </a:r>
          </a:p>
          <a:p>
            <a:pPr algn="just">
              <a:lnSpc>
                <a:spcPts val="4759"/>
              </a:lnSpc>
            </a:pPr>
            <a:r>
              <a:rPr lang="vi-VN" sz="3399" dirty="0">
                <a:solidFill>
                  <a:srgbClr val="FFFFFF"/>
                </a:solidFill>
                <a:latin typeface="TT Commons Pro Bold"/>
              </a:rPr>
              <a:t>Kiến trúc cổ điển: Trước hết, nó giới thiệu về các kiến trúc cổ điển của robot, bắt đầu từ những năm 1960 với các công cụ đầu tiên cho robot thông minh như hệ thống thị giác và các thuật toán lập kế hoạch.</a:t>
            </a:r>
            <a:endParaRPr lang="en-US" sz="3399" dirty="0">
              <a:solidFill>
                <a:srgbClr val="FFFFFF"/>
              </a:solidFill>
              <a:latin typeface="TT Commons Pro Bold"/>
            </a:endParaRPr>
          </a:p>
          <a:p>
            <a:pPr algn="just">
              <a:lnSpc>
                <a:spcPts val="4759"/>
              </a:lnSpc>
            </a:pPr>
            <a:r>
              <a:rPr lang="en-US" sz="3399" dirty="0">
                <a:solidFill>
                  <a:srgbClr val="FFFFFF"/>
                </a:solidFill>
                <a:latin typeface="TT Commons Pro Bold"/>
              </a:rPr>
              <a:t>4.2 </a:t>
            </a:r>
            <a:r>
              <a:rPr lang="en-US" sz="3399" dirty="0" err="1">
                <a:solidFill>
                  <a:srgbClr val="FFFFFF"/>
                </a:solidFill>
                <a:latin typeface="TT Commons Pro Bold"/>
              </a:rPr>
              <a:t>tự</a:t>
            </a:r>
            <a:r>
              <a:rPr lang="en-US" sz="3399" dirty="0">
                <a:solidFill>
                  <a:srgbClr val="FFFFFF"/>
                </a:solidFill>
                <a:latin typeface="TT Commons Pro Bold"/>
              </a:rPr>
              <a:t> </a:t>
            </a:r>
            <a:r>
              <a:rPr lang="en-US" sz="3399" dirty="0" err="1">
                <a:solidFill>
                  <a:srgbClr val="FFFFFF"/>
                </a:solidFill>
                <a:latin typeface="TT Commons Pro Bold"/>
              </a:rPr>
              <a:t>định</a:t>
            </a:r>
            <a:r>
              <a:rPr lang="en-US" sz="3399" dirty="0">
                <a:solidFill>
                  <a:srgbClr val="FFFFFF"/>
                </a:solidFill>
                <a:latin typeface="TT Commons Pro Bold"/>
              </a:rPr>
              <a:t> </a:t>
            </a:r>
            <a:r>
              <a:rPr lang="en-US" sz="3399" dirty="0" err="1">
                <a:solidFill>
                  <a:srgbClr val="FFFFFF"/>
                </a:solidFill>
                <a:latin typeface="TT Commons Pro Bold"/>
              </a:rPr>
              <a:t>hướng</a:t>
            </a:r>
            <a:r>
              <a:rPr lang="en-US" sz="3399" dirty="0">
                <a:solidFill>
                  <a:srgbClr val="FFFFFF"/>
                </a:solidFill>
                <a:latin typeface="TT Commons Pro Bold"/>
              </a:rPr>
              <a:t> </a:t>
            </a:r>
          </a:p>
          <a:p>
            <a:pPr marL="514350" indent="-514350" algn="just">
              <a:lnSpc>
                <a:spcPts val="4759"/>
              </a:lnSpc>
              <a:buAutoNum type="alphaLcPeriod"/>
            </a:pPr>
            <a:r>
              <a:rPr lang="en-US" sz="3399" dirty="0" err="1">
                <a:solidFill>
                  <a:srgbClr val="FFFFFF"/>
                </a:solidFill>
                <a:latin typeface="TT Commons Pro Bold"/>
              </a:rPr>
              <a:t>Phương</a:t>
            </a:r>
            <a:r>
              <a:rPr lang="en-US" sz="3399" dirty="0">
                <a:solidFill>
                  <a:srgbClr val="FFFFFF"/>
                </a:solidFill>
                <a:latin typeface="TT Commons Pro Bold"/>
              </a:rPr>
              <a:t> </a:t>
            </a:r>
            <a:r>
              <a:rPr lang="en-US" sz="3399" dirty="0" err="1">
                <a:solidFill>
                  <a:srgbClr val="FFFFFF"/>
                </a:solidFill>
                <a:latin typeface="TT Commons Pro Bold"/>
              </a:rPr>
              <a:t>pháp</a:t>
            </a:r>
            <a:r>
              <a:rPr lang="en-US" sz="3399" dirty="0">
                <a:solidFill>
                  <a:srgbClr val="FFFFFF"/>
                </a:solidFill>
                <a:latin typeface="TT Commons Pro Bold"/>
              </a:rPr>
              <a:t> </a:t>
            </a:r>
            <a:r>
              <a:rPr lang="en-US" sz="3399" dirty="0" err="1">
                <a:solidFill>
                  <a:srgbClr val="FFFFFF"/>
                </a:solidFill>
                <a:latin typeface="TT Commons Pro Bold"/>
              </a:rPr>
              <a:t>biên</a:t>
            </a:r>
            <a:r>
              <a:rPr lang="en-US" sz="3399" dirty="0">
                <a:solidFill>
                  <a:srgbClr val="FFFFFF"/>
                </a:solidFill>
                <a:latin typeface="TT Commons Pro Bold"/>
              </a:rPr>
              <a:t> </a:t>
            </a:r>
            <a:r>
              <a:rPr lang="en-US" sz="3399" dirty="0" err="1">
                <a:solidFill>
                  <a:srgbClr val="FFFFFF"/>
                </a:solidFill>
                <a:latin typeface="TT Commons Pro Bold"/>
              </a:rPr>
              <a:t>dịch</a:t>
            </a:r>
            <a:r>
              <a:rPr lang="en-US" sz="3399" dirty="0">
                <a:solidFill>
                  <a:srgbClr val="FFFFFF"/>
                </a:solidFill>
                <a:latin typeface="TT Commons Pro Bold"/>
              </a:rPr>
              <a:t> </a:t>
            </a:r>
          </a:p>
          <a:p>
            <a:pPr marL="514350" indent="-514350" algn="just">
              <a:lnSpc>
                <a:spcPts val="4759"/>
              </a:lnSpc>
              <a:buAutoNum type="alphaLcPeriod"/>
            </a:pPr>
            <a:r>
              <a:rPr lang="en-US" sz="3399" dirty="0">
                <a:solidFill>
                  <a:srgbClr val="FFFFFF"/>
                </a:solidFill>
                <a:latin typeface="TT Commons Pro Bold"/>
              </a:rPr>
              <a:t>Robot </a:t>
            </a:r>
            <a:r>
              <a:rPr lang="en-US" sz="3399" dirty="0" err="1">
                <a:solidFill>
                  <a:srgbClr val="FFFFFF"/>
                </a:solidFill>
                <a:latin typeface="TT Commons Pro Bold"/>
              </a:rPr>
              <a:t>hướng</a:t>
            </a:r>
            <a:r>
              <a:rPr lang="en-US" sz="3399" dirty="0">
                <a:solidFill>
                  <a:srgbClr val="FFFFFF"/>
                </a:solidFill>
                <a:latin typeface="TT Commons Pro Bold"/>
              </a:rPr>
              <a:t> </a:t>
            </a:r>
            <a:r>
              <a:rPr lang="en-US" sz="3399" dirty="0" err="1">
                <a:solidFill>
                  <a:srgbClr val="FFFFFF"/>
                </a:solidFill>
                <a:latin typeface="TT Commons Pro Bold"/>
              </a:rPr>
              <a:t>hành</a:t>
            </a:r>
            <a:r>
              <a:rPr lang="en-US" sz="3399" dirty="0">
                <a:solidFill>
                  <a:srgbClr val="FFFFFF"/>
                </a:solidFill>
                <a:latin typeface="TT Commons Pro Bold"/>
              </a:rPr>
              <a:t> vi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839141" y="8809441"/>
            <a:ext cx="448859" cy="448859"/>
            <a:chOff x="0" y="0"/>
            <a:chExt cx="118218" cy="118218"/>
          </a:xfrm>
        </p:grpSpPr>
        <p:sp>
          <p:nvSpPr>
            <p:cNvPr id="12" name="Freeform 12"/>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3" name="TextBox 13"/>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839141" y="8360583"/>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126208" y="933450"/>
            <a:ext cx="10318564" cy="757554"/>
          </a:xfrm>
          <a:prstGeom prst="rect">
            <a:avLst/>
          </a:prstGeom>
        </p:spPr>
        <p:txBody>
          <a:bodyPr lIns="0" tIns="0" rIns="0" bIns="0" rtlCol="0" anchor="t">
            <a:spAutoFit/>
          </a:bodyPr>
          <a:lstStyle/>
          <a:p>
            <a:pPr algn="l">
              <a:lnSpc>
                <a:spcPts val="6020"/>
              </a:lnSpc>
            </a:pPr>
            <a:r>
              <a:rPr lang="en-US" sz="4300">
                <a:solidFill>
                  <a:srgbClr val="FFFFFF"/>
                </a:solidFill>
                <a:latin typeface="DejaVu Serif Bold"/>
              </a:rPr>
              <a:t>III. Robot học (Robotics) </a:t>
            </a:r>
          </a:p>
        </p:txBody>
      </p:sp>
      <p:sp>
        <p:nvSpPr>
          <p:cNvPr id="18" name="TextBox 18"/>
          <p:cNvSpPr txBox="1"/>
          <p:nvPr/>
        </p:nvSpPr>
        <p:spPr>
          <a:xfrm>
            <a:off x="1353682" y="1896941"/>
            <a:ext cx="15678100" cy="5981065"/>
          </a:xfrm>
          <a:prstGeom prst="rect">
            <a:avLst/>
          </a:prstGeom>
        </p:spPr>
        <p:txBody>
          <a:bodyPr lIns="0" tIns="0" rIns="0" bIns="0" rtlCol="0" anchor="t">
            <a:spAutoFit/>
          </a:bodyPr>
          <a:lstStyle/>
          <a:p>
            <a:pPr algn="just">
              <a:lnSpc>
                <a:spcPts val="4759"/>
              </a:lnSpc>
            </a:pPr>
            <a:r>
              <a:rPr lang="en-US" sz="3399">
                <a:solidFill>
                  <a:srgbClr val="FFFFFF"/>
                </a:solidFill>
                <a:latin typeface="TT Commons Pro Bold"/>
              </a:rPr>
              <a:t>4. Ứng dụng  </a:t>
            </a:r>
          </a:p>
          <a:p>
            <a:pPr algn="just">
              <a:lnSpc>
                <a:spcPts val="4759"/>
              </a:lnSpc>
            </a:pPr>
            <a:r>
              <a:rPr lang="en-US" sz="3399">
                <a:solidFill>
                  <a:srgbClr val="FFFFFF"/>
                </a:solidFill>
                <a:latin typeface="TT Commons Pro Bold"/>
              </a:rPr>
              <a:t>4.2. Robot chăm sóc sức khỏe và y tế</a:t>
            </a:r>
          </a:p>
          <a:p>
            <a:pPr marL="734059" lvl="1" indent="-367030" algn="l">
              <a:lnSpc>
                <a:spcPts val="4759"/>
              </a:lnSpc>
              <a:buFont typeface="Arial"/>
              <a:buChar char="•"/>
            </a:pPr>
            <a:r>
              <a:rPr lang="en-US" sz="3399">
                <a:solidFill>
                  <a:srgbClr val="FFFFFF"/>
                </a:solidFill>
                <a:latin typeface="TT Commons Pro Bold"/>
              </a:rPr>
              <a:t>Ưu điểm: Hỗ trợ phẫu thuật, phục hồi chức năng và chăm sóc bệnh nhân, cải thiện độ chính xác và giảm nguy cơ lỗi của con người. Robot cho phép thực hiện các thủ thuật xâm lấn tối thiểu, thời gian hồi phục ngắn hơn và nâng cao kết quả điều trị cho bệnh nhân.</a:t>
            </a:r>
          </a:p>
          <a:p>
            <a:pPr marL="734059" lvl="1" indent="-367030" algn="just">
              <a:lnSpc>
                <a:spcPts val="4759"/>
              </a:lnSpc>
              <a:buFont typeface="Arial"/>
              <a:buChar char="•"/>
            </a:pPr>
            <a:r>
              <a:rPr lang="en-US" sz="3399">
                <a:solidFill>
                  <a:srgbClr val="FFFFFF"/>
                </a:solidFill>
                <a:latin typeface="TT Commons Pro Bold"/>
              </a:rPr>
              <a:t>Nhược điểm: Quy trình phê duyệt theo quy định phức tạp và những lo ngại về sự an toàn, độ tin cậy và các cân nhắc về đạo đức. Khả năng tiếp cận hạn chế do chi phí cao và phụ thuộc vào công nghệ.</a:t>
            </a:r>
          </a:p>
          <a:p>
            <a:pPr algn="just">
              <a:lnSpc>
                <a:spcPts val="4759"/>
              </a:lnSpc>
            </a:pPr>
            <a:endParaRPr lang="en-US" sz="3399">
              <a:solidFill>
                <a:srgbClr val="FFFFFF"/>
              </a:solidFill>
              <a:latin typeface="TT Commons Pro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839141" y="8809441"/>
            <a:ext cx="448859" cy="448859"/>
            <a:chOff x="0" y="0"/>
            <a:chExt cx="118218" cy="118218"/>
          </a:xfrm>
        </p:grpSpPr>
        <p:sp>
          <p:nvSpPr>
            <p:cNvPr id="12" name="Freeform 12"/>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3" name="TextBox 13"/>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839141" y="8360583"/>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126208" y="933450"/>
            <a:ext cx="10318564" cy="757554"/>
          </a:xfrm>
          <a:prstGeom prst="rect">
            <a:avLst/>
          </a:prstGeom>
        </p:spPr>
        <p:txBody>
          <a:bodyPr lIns="0" tIns="0" rIns="0" bIns="0" rtlCol="0" anchor="t">
            <a:spAutoFit/>
          </a:bodyPr>
          <a:lstStyle/>
          <a:p>
            <a:pPr algn="l">
              <a:lnSpc>
                <a:spcPts val="6020"/>
              </a:lnSpc>
            </a:pPr>
            <a:r>
              <a:rPr lang="en-US" sz="4300">
                <a:solidFill>
                  <a:srgbClr val="FFFFFF"/>
                </a:solidFill>
                <a:latin typeface="DejaVu Serif Bold"/>
              </a:rPr>
              <a:t>III. Robot học (Robotics) </a:t>
            </a:r>
          </a:p>
        </p:txBody>
      </p:sp>
      <p:sp>
        <p:nvSpPr>
          <p:cNvPr id="18" name="TextBox 18"/>
          <p:cNvSpPr txBox="1"/>
          <p:nvPr/>
        </p:nvSpPr>
        <p:spPr>
          <a:xfrm>
            <a:off x="1353682" y="1896941"/>
            <a:ext cx="15678100" cy="5380990"/>
          </a:xfrm>
          <a:prstGeom prst="rect">
            <a:avLst/>
          </a:prstGeom>
        </p:spPr>
        <p:txBody>
          <a:bodyPr lIns="0" tIns="0" rIns="0" bIns="0" rtlCol="0" anchor="t">
            <a:spAutoFit/>
          </a:bodyPr>
          <a:lstStyle/>
          <a:p>
            <a:pPr algn="just">
              <a:lnSpc>
                <a:spcPts val="4759"/>
              </a:lnSpc>
            </a:pPr>
            <a:r>
              <a:rPr lang="en-US" sz="3399">
                <a:solidFill>
                  <a:srgbClr val="FFFFFF"/>
                </a:solidFill>
                <a:latin typeface="TT Commons Pro Bold"/>
              </a:rPr>
              <a:t>4. Ứng dụng  </a:t>
            </a:r>
          </a:p>
          <a:p>
            <a:pPr algn="just">
              <a:lnSpc>
                <a:spcPts val="4759"/>
              </a:lnSpc>
            </a:pPr>
            <a:r>
              <a:rPr lang="en-US" sz="3399">
                <a:solidFill>
                  <a:srgbClr val="FFFFFF"/>
                </a:solidFill>
                <a:latin typeface="TT Commons Pro Bold"/>
              </a:rPr>
              <a:t>4.3. Robot dịch vụ </a:t>
            </a:r>
          </a:p>
          <a:p>
            <a:pPr marL="734059" lvl="1" indent="-367030" algn="just">
              <a:lnSpc>
                <a:spcPts val="4759"/>
              </a:lnSpc>
              <a:buFont typeface="Arial"/>
              <a:buChar char="•"/>
            </a:pPr>
            <a:r>
              <a:rPr lang="en-US" sz="3399">
                <a:solidFill>
                  <a:srgbClr val="FFFFFF"/>
                </a:solidFill>
                <a:latin typeface="TT Commons Pro Bold"/>
              </a:rPr>
              <a:t>Ưu điểm: Hỗ trợ các công việc như dọn dẹp, giao hàng, dịch vụ khách hàng và giải trí, nâng cao hiệu quả và sự hài lòng của khách hàng. Có thể hoạt động 24/7, giảm chi phí nhân công và nâng cao chất lượng dịch vụ. </a:t>
            </a:r>
          </a:p>
          <a:p>
            <a:pPr marL="734059" lvl="1" indent="-367030" algn="just">
              <a:lnSpc>
                <a:spcPts val="4759"/>
              </a:lnSpc>
              <a:buFont typeface="Arial"/>
              <a:buChar char="•"/>
            </a:pPr>
            <a:r>
              <a:rPr lang="en-US" sz="3399">
                <a:solidFill>
                  <a:srgbClr val="FFFFFF"/>
                </a:solidFill>
                <a:latin typeface="TT Commons Pro Bold"/>
              </a:rPr>
              <a:t>Nhược điểm: Khả năng thích ứng và tương tác xã hội hạn chế so với con người. Những lo ngại về quyền riêng tư, bảo mật và khả năng dịch chuyển công việc trong các ngành dịch vụ</a:t>
            </a:r>
          </a:p>
          <a:p>
            <a:pPr algn="just">
              <a:lnSpc>
                <a:spcPts val="4759"/>
              </a:lnSpc>
            </a:pPr>
            <a:endParaRPr lang="en-US" sz="3399">
              <a:solidFill>
                <a:srgbClr val="FFFFFF"/>
              </a:solidFill>
              <a:latin typeface="TT Commons Pro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839141" y="8809441"/>
            <a:ext cx="448859" cy="448859"/>
            <a:chOff x="0" y="0"/>
            <a:chExt cx="118218" cy="118218"/>
          </a:xfrm>
        </p:grpSpPr>
        <p:sp>
          <p:nvSpPr>
            <p:cNvPr id="12" name="Freeform 12"/>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3" name="TextBox 13"/>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839141" y="8360583"/>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126208" y="933450"/>
            <a:ext cx="10318564" cy="757554"/>
          </a:xfrm>
          <a:prstGeom prst="rect">
            <a:avLst/>
          </a:prstGeom>
        </p:spPr>
        <p:txBody>
          <a:bodyPr lIns="0" tIns="0" rIns="0" bIns="0" rtlCol="0" anchor="t">
            <a:spAutoFit/>
          </a:bodyPr>
          <a:lstStyle/>
          <a:p>
            <a:pPr algn="l">
              <a:lnSpc>
                <a:spcPts val="6020"/>
              </a:lnSpc>
            </a:pPr>
            <a:r>
              <a:rPr lang="en-US" sz="4300">
                <a:solidFill>
                  <a:srgbClr val="FFFFFF"/>
                </a:solidFill>
                <a:latin typeface="DejaVu Serif Bold"/>
              </a:rPr>
              <a:t>III. Robot học (Robotics) </a:t>
            </a:r>
          </a:p>
        </p:txBody>
      </p:sp>
      <p:sp>
        <p:nvSpPr>
          <p:cNvPr id="18" name="TextBox 18"/>
          <p:cNvSpPr txBox="1"/>
          <p:nvPr/>
        </p:nvSpPr>
        <p:spPr>
          <a:xfrm>
            <a:off x="1353682" y="1896941"/>
            <a:ext cx="15678100" cy="5380990"/>
          </a:xfrm>
          <a:prstGeom prst="rect">
            <a:avLst/>
          </a:prstGeom>
        </p:spPr>
        <p:txBody>
          <a:bodyPr lIns="0" tIns="0" rIns="0" bIns="0" rtlCol="0" anchor="t">
            <a:spAutoFit/>
          </a:bodyPr>
          <a:lstStyle/>
          <a:p>
            <a:pPr algn="just">
              <a:lnSpc>
                <a:spcPts val="4759"/>
              </a:lnSpc>
            </a:pPr>
            <a:r>
              <a:rPr lang="en-US" sz="3399">
                <a:solidFill>
                  <a:srgbClr val="FFFFFF"/>
                </a:solidFill>
                <a:latin typeface="TT Commons Pro Bold"/>
              </a:rPr>
              <a:t>4. Ứng dụng  </a:t>
            </a:r>
          </a:p>
          <a:p>
            <a:pPr algn="just">
              <a:lnSpc>
                <a:spcPts val="4759"/>
              </a:lnSpc>
            </a:pPr>
            <a:r>
              <a:rPr lang="en-US" sz="3399">
                <a:solidFill>
                  <a:srgbClr val="FFFFFF"/>
                </a:solidFill>
                <a:latin typeface="TT Commons Pro Bold"/>
              </a:rPr>
              <a:t>4.4. Robot nông nghiệp</a:t>
            </a:r>
          </a:p>
          <a:p>
            <a:pPr algn="just">
              <a:lnSpc>
                <a:spcPts val="4759"/>
              </a:lnSpc>
            </a:pPr>
            <a:r>
              <a:rPr lang="en-US" sz="3399">
                <a:solidFill>
                  <a:srgbClr val="FFFFFF"/>
                </a:solidFill>
                <a:latin typeface="TT Commons Pro Bold"/>
              </a:rPr>
              <a:t>Ưu điểm: Tự động hóa các nhiệm vụ như trồng, thu hoạch và giám sát cây trồng, tăng năng suất, giảm chi phí lao động và giảm thiểu tác động đến môi trường. Kỹ thuật nông nghiệp chính xác được hỗ trợ bởi robot cải thiện việc sử dụng tài nguyên và quản lý cây trồng.</a:t>
            </a:r>
          </a:p>
          <a:p>
            <a:pPr algn="just">
              <a:lnSpc>
                <a:spcPts val="4759"/>
              </a:lnSpc>
            </a:pPr>
            <a:r>
              <a:rPr lang="en-US" sz="3399">
                <a:solidFill>
                  <a:srgbClr val="FFFFFF"/>
                </a:solidFill>
                <a:latin typeface="TT Commons Pro Bold"/>
              </a:rPr>
              <a:t>Nhược điểm: Khó khăn trong việc thích nghi với các địa hình, cây trồng, điều kiện thời tiết đa dạng. Chi phí đầu tư ban đầu và nhu cầu tích hợp với các hoạt động nông nghiệp hiện có.</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txBody>
          <a:bodyPr/>
          <a:lstStyle/>
          <a:p>
            <a:endParaRPr lang="vi-VN"/>
          </a:p>
        </p:txBody>
      </p:sp>
      <p:sp>
        <p:nvSpPr>
          <p:cNvPr id="6" name="Freeform 6"/>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7" name="Group 7"/>
          <p:cNvGrpSpPr/>
          <p:nvPr/>
        </p:nvGrpSpPr>
        <p:grpSpPr>
          <a:xfrm>
            <a:off x="17293116" y="565634"/>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293116" y="657737"/>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839141" y="8809441"/>
            <a:ext cx="448859" cy="448859"/>
            <a:chOff x="0" y="0"/>
            <a:chExt cx="118218" cy="118218"/>
          </a:xfrm>
        </p:grpSpPr>
        <p:sp>
          <p:nvSpPr>
            <p:cNvPr id="14" name="Freeform 14"/>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5" name="TextBox 15"/>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7839141" y="8360583"/>
            <a:ext cx="448859" cy="448859"/>
            <a:chOff x="0" y="0"/>
            <a:chExt cx="118218" cy="118218"/>
          </a:xfrm>
        </p:grpSpPr>
        <p:sp>
          <p:nvSpPr>
            <p:cNvPr id="17" name="Freeform 17"/>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8" name="TextBox 18"/>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3676627" y="3217114"/>
            <a:ext cx="10934746" cy="1860128"/>
          </a:xfrm>
          <a:prstGeom prst="rect">
            <a:avLst/>
          </a:prstGeom>
        </p:spPr>
        <p:txBody>
          <a:bodyPr lIns="0" tIns="0" rIns="0" bIns="0" rtlCol="0" anchor="t">
            <a:spAutoFit/>
          </a:bodyPr>
          <a:lstStyle/>
          <a:p>
            <a:pPr algn="ctr">
              <a:lnSpc>
                <a:spcPts val="15073"/>
              </a:lnSpc>
              <a:spcBef>
                <a:spcPct val="0"/>
              </a:spcBef>
            </a:pPr>
            <a:r>
              <a:rPr lang="en-US" sz="10766">
                <a:solidFill>
                  <a:srgbClr val="FFFFFF"/>
                </a:solidFill>
                <a:latin typeface="Bebas Neue Bold"/>
              </a:rPr>
              <a:t>THANK FOR LISTENING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txBody>
          <a:bodyPr/>
          <a:lstStyle/>
          <a:p>
            <a:endParaRPr lang="vi-VN"/>
          </a:p>
        </p:txBody>
      </p:sp>
      <p:sp>
        <p:nvSpPr>
          <p:cNvPr id="6" name="Freeform 6"/>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7" name="Group 7"/>
          <p:cNvGrpSpPr/>
          <p:nvPr/>
        </p:nvGrpSpPr>
        <p:grpSpPr>
          <a:xfrm>
            <a:off x="17293116" y="565634"/>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293116" y="657737"/>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839141" y="8809441"/>
            <a:ext cx="448859" cy="448859"/>
            <a:chOff x="0" y="0"/>
            <a:chExt cx="118218" cy="118218"/>
          </a:xfrm>
        </p:grpSpPr>
        <p:sp>
          <p:nvSpPr>
            <p:cNvPr id="14" name="Freeform 14"/>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5" name="TextBox 15"/>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7839141" y="8360583"/>
            <a:ext cx="448859" cy="448859"/>
            <a:chOff x="0" y="0"/>
            <a:chExt cx="118218" cy="118218"/>
          </a:xfrm>
        </p:grpSpPr>
        <p:sp>
          <p:nvSpPr>
            <p:cNvPr id="17" name="Freeform 17"/>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8" name="TextBox 18"/>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822124" y="2933393"/>
            <a:ext cx="597723" cy="597723"/>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2822124" y="4149898"/>
            <a:ext cx="597723" cy="597723"/>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2822124" y="5473599"/>
            <a:ext cx="597723" cy="597723"/>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2950637" y="3123713"/>
            <a:ext cx="340698" cy="198033"/>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Bold"/>
              </a:rPr>
              <a:t>01</a:t>
            </a:r>
          </a:p>
        </p:txBody>
      </p:sp>
      <p:sp>
        <p:nvSpPr>
          <p:cNvPr id="29" name="TextBox 29"/>
          <p:cNvSpPr txBox="1"/>
          <p:nvPr/>
        </p:nvSpPr>
        <p:spPr>
          <a:xfrm>
            <a:off x="2950637" y="4334726"/>
            <a:ext cx="340698" cy="198033"/>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Bold"/>
              </a:rPr>
              <a:t>02</a:t>
            </a:r>
          </a:p>
        </p:txBody>
      </p:sp>
      <p:sp>
        <p:nvSpPr>
          <p:cNvPr id="30" name="TextBox 30"/>
          <p:cNvSpPr txBox="1"/>
          <p:nvPr/>
        </p:nvSpPr>
        <p:spPr>
          <a:xfrm>
            <a:off x="6102973" y="1127038"/>
            <a:ext cx="6082053" cy="1188769"/>
          </a:xfrm>
          <a:prstGeom prst="rect">
            <a:avLst/>
          </a:prstGeom>
        </p:spPr>
        <p:txBody>
          <a:bodyPr lIns="0" tIns="0" rIns="0" bIns="0" rtlCol="0" anchor="t">
            <a:spAutoFit/>
          </a:bodyPr>
          <a:lstStyle/>
          <a:p>
            <a:pPr algn="ctr">
              <a:lnSpc>
                <a:spcPts val="9744"/>
              </a:lnSpc>
            </a:pPr>
            <a:r>
              <a:rPr lang="en-US" sz="6960">
                <a:solidFill>
                  <a:srgbClr val="FFFFFF"/>
                </a:solidFill>
                <a:latin typeface="Noto Sans Bold"/>
              </a:rPr>
              <a:t>Nội dung</a:t>
            </a:r>
          </a:p>
        </p:txBody>
      </p:sp>
      <p:sp>
        <p:nvSpPr>
          <p:cNvPr id="31" name="TextBox 31"/>
          <p:cNvSpPr txBox="1"/>
          <p:nvPr/>
        </p:nvSpPr>
        <p:spPr>
          <a:xfrm>
            <a:off x="3830724" y="2868257"/>
            <a:ext cx="7677299" cy="662859"/>
          </a:xfrm>
          <a:prstGeom prst="rect">
            <a:avLst/>
          </a:prstGeom>
        </p:spPr>
        <p:txBody>
          <a:bodyPr lIns="0" tIns="0" rIns="0" bIns="0" rtlCol="0" anchor="t">
            <a:spAutoFit/>
          </a:bodyPr>
          <a:lstStyle/>
          <a:p>
            <a:pPr algn="ctr">
              <a:lnSpc>
                <a:spcPts val="5464"/>
              </a:lnSpc>
            </a:pPr>
            <a:r>
              <a:rPr lang="en-US" sz="3903">
                <a:solidFill>
                  <a:srgbClr val="FFFFFF"/>
                </a:solidFill>
                <a:latin typeface="DejaVu Serif"/>
              </a:rPr>
              <a:t>Xử lý ngôn ngữ tự nhiên (NLP)</a:t>
            </a:r>
          </a:p>
        </p:txBody>
      </p:sp>
      <p:sp>
        <p:nvSpPr>
          <p:cNvPr id="32" name="TextBox 32"/>
          <p:cNvSpPr txBox="1"/>
          <p:nvPr/>
        </p:nvSpPr>
        <p:spPr>
          <a:xfrm>
            <a:off x="3856124" y="4003256"/>
            <a:ext cx="6079413" cy="662939"/>
          </a:xfrm>
          <a:prstGeom prst="rect">
            <a:avLst/>
          </a:prstGeom>
        </p:spPr>
        <p:txBody>
          <a:bodyPr lIns="0" tIns="0" rIns="0" bIns="0" rtlCol="0" anchor="t">
            <a:spAutoFit/>
          </a:bodyPr>
          <a:lstStyle/>
          <a:p>
            <a:pPr>
              <a:lnSpc>
                <a:spcPts val="5460"/>
              </a:lnSpc>
            </a:pPr>
            <a:r>
              <a:rPr lang="en-US" sz="3900" dirty="0" err="1">
                <a:solidFill>
                  <a:srgbClr val="FFFFFF"/>
                </a:solidFill>
                <a:latin typeface="DejaVu Serif"/>
              </a:rPr>
              <a:t>Nhận</a:t>
            </a:r>
            <a:r>
              <a:rPr lang="en-US" sz="3900" dirty="0">
                <a:solidFill>
                  <a:srgbClr val="FFFFFF"/>
                </a:solidFill>
                <a:latin typeface="DejaVu Serif"/>
              </a:rPr>
              <a:t> </a:t>
            </a:r>
            <a:r>
              <a:rPr lang="en-US" sz="3900" dirty="0" err="1">
                <a:solidFill>
                  <a:srgbClr val="FFFFFF"/>
                </a:solidFill>
                <a:latin typeface="DejaVu Serif"/>
              </a:rPr>
              <a:t>thức</a:t>
            </a:r>
            <a:endParaRPr lang="en-US" sz="3900" dirty="0">
              <a:solidFill>
                <a:srgbClr val="FFFFFF"/>
              </a:solidFill>
              <a:latin typeface="DejaVu Serif"/>
            </a:endParaRPr>
          </a:p>
        </p:txBody>
      </p:sp>
      <p:sp>
        <p:nvSpPr>
          <p:cNvPr id="33" name="TextBox 33"/>
          <p:cNvSpPr txBox="1"/>
          <p:nvPr/>
        </p:nvSpPr>
        <p:spPr>
          <a:xfrm>
            <a:off x="2950637" y="5664099"/>
            <a:ext cx="340698" cy="198181"/>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rPr>
              <a:t>03</a:t>
            </a:r>
          </a:p>
        </p:txBody>
      </p:sp>
      <p:sp>
        <p:nvSpPr>
          <p:cNvPr id="34" name="TextBox 34"/>
          <p:cNvSpPr txBox="1"/>
          <p:nvPr/>
        </p:nvSpPr>
        <p:spPr>
          <a:xfrm>
            <a:off x="3548360" y="5435390"/>
            <a:ext cx="3103476" cy="662939"/>
          </a:xfrm>
          <a:prstGeom prst="rect">
            <a:avLst/>
          </a:prstGeom>
        </p:spPr>
        <p:txBody>
          <a:bodyPr wrap="square" lIns="0" tIns="0" rIns="0" bIns="0" rtlCol="0" anchor="t">
            <a:spAutoFit/>
          </a:bodyPr>
          <a:lstStyle/>
          <a:p>
            <a:pPr algn="ctr">
              <a:lnSpc>
                <a:spcPts val="5460"/>
              </a:lnSpc>
            </a:pPr>
            <a:r>
              <a:rPr lang="en-US" sz="3900" dirty="0">
                <a:solidFill>
                  <a:srgbClr val="FFFFFF"/>
                </a:solidFill>
                <a:latin typeface="DejaVu Serif"/>
              </a:rPr>
              <a:t>Robot </a:t>
            </a:r>
            <a:r>
              <a:rPr lang="en-US" sz="3900" dirty="0" err="1">
                <a:solidFill>
                  <a:srgbClr val="FFFFFF"/>
                </a:solidFill>
                <a:latin typeface="DejaVu Serif"/>
              </a:rPr>
              <a:t>học</a:t>
            </a:r>
            <a:endParaRPr lang="en-US" sz="3900" dirty="0">
              <a:solidFill>
                <a:srgbClr val="FFFFFF"/>
              </a:solidFill>
              <a:latin typeface="DejaVu Serif"/>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839141" y="8809441"/>
            <a:ext cx="448859" cy="448859"/>
            <a:chOff x="0" y="0"/>
            <a:chExt cx="118218" cy="118218"/>
          </a:xfrm>
        </p:grpSpPr>
        <p:sp>
          <p:nvSpPr>
            <p:cNvPr id="12" name="Freeform 12"/>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3" name="TextBox 13"/>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839141" y="8360583"/>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1679170" y="1028700"/>
            <a:ext cx="5613946" cy="3289843"/>
          </a:xfrm>
          <a:custGeom>
            <a:avLst/>
            <a:gdLst/>
            <a:ahLst/>
            <a:cxnLst/>
            <a:rect l="l" t="t" r="r" b="b"/>
            <a:pathLst>
              <a:path w="5613946" h="3289843">
                <a:moveTo>
                  <a:pt x="0" y="0"/>
                </a:moveTo>
                <a:lnTo>
                  <a:pt x="5613946" y="0"/>
                </a:lnTo>
                <a:lnTo>
                  <a:pt x="5613946" y="3289843"/>
                </a:lnTo>
                <a:lnTo>
                  <a:pt x="0" y="3289843"/>
                </a:lnTo>
                <a:lnTo>
                  <a:pt x="0" y="0"/>
                </a:lnTo>
                <a:close/>
              </a:path>
            </a:pathLst>
          </a:custGeom>
          <a:blipFill>
            <a:blip r:embed="rId7"/>
            <a:stretch>
              <a:fillRect t="-10065"/>
            </a:stretch>
          </a:blipFill>
        </p:spPr>
        <p:txBody>
          <a:bodyPr/>
          <a:lstStyle/>
          <a:p>
            <a:endParaRPr lang="vi-VN"/>
          </a:p>
        </p:txBody>
      </p:sp>
      <p:sp>
        <p:nvSpPr>
          <p:cNvPr id="18" name="Freeform 18"/>
          <p:cNvSpPr/>
          <p:nvPr/>
        </p:nvSpPr>
        <p:spPr>
          <a:xfrm>
            <a:off x="11679170" y="5073203"/>
            <a:ext cx="5580130" cy="4185097"/>
          </a:xfrm>
          <a:custGeom>
            <a:avLst/>
            <a:gdLst/>
            <a:ahLst/>
            <a:cxnLst/>
            <a:rect l="l" t="t" r="r" b="b"/>
            <a:pathLst>
              <a:path w="5580130" h="4185097">
                <a:moveTo>
                  <a:pt x="0" y="0"/>
                </a:moveTo>
                <a:lnTo>
                  <a:pt x="5580130" y="0"/>
                </a:lnTo>
                <a:lnTo>
                  <a:pt x="5580130" y="4185097"/>
                </a:lnTo>
                <a:lnTo>
                  <a:pt x="0" y="4185097"/>
                </a:lnTo>
                <a:lnTo>
                  <a:pt x="0" y="0"/>
                </a:lnTo>
                <a:close/>
              </a:path>
            </a:pathLst>
          </a:custGeom>
          <a:blipFill>
            <a:blip r:embed="rId8"/>
            <a:stretch>
              <a:fillRect/>
            </a:stretch>
          </a:blipFill>
        </p:spPr>
        <p:txBody>
          <a:bodyPr/>
          <a:lstStyle/>
          <a:p>
            <a:endParaRPr lang="vi-VN"/>
          </a:p>
        </p:txBody>
      </p:sp>
      <p:sp>
        <p:nvSpPr>
          <p:cNvPr id="19" name="TextBox 19"/>
          <p:cNvSpPr txBox="1"/>
          <p:nvPr/>
        </p:nvSpPr>
        <p:spPr>
          <a:xfrm>
            <a:off x="1353682" y="1896941"/>
            <a:ext cx="9806553" cy="7781290"/>
          </a:xfrm>
          <a:prstGeom prst="rect">
            <a:avLst/>
          </a:prstGeom>
        </p:spPr>
        <p:txBody>
          <a:bodyPr lIns="0" tIns="0" rIns="0" bIns="0" rtlCol="0" anchor="t">
            <a:spAutoFit/>
          </a:bodyPr>
          <a:lstStyle/>
          <a:p>
            <a:pPr algn="just">
              <a:lnSpc>
                <a:spcPts val="4759"/>
              </a:lnSpc>
            </a:pPr>
            <a:r>
              <a:rPr lang="en-US" sz="3399">
                <a:solidFill>
                  <a:srgbClr val="FFFFFF"/>
                </a:solidFill>
                <a:latin typeface="TT Commons Pro Bold"/>
              </a:rPr>
              <a:t>1. Định nghĩa</a:t>
            </a:r>
          </a:p>
          <a:p>
            <a:pPr marL="734059" lvl="1" indent="-367030" algn="just">
              <a:lnSpc>
                <a:spcPts val="4759"/>
              </a:lnSpc>
              <a:buFont typeface="Arial"/>
              <a:buChar char="•"/>
            </a:pPr>
            <a:r>
              <a:rPr lang="en-US" sz="3399">
                <a:solidFill>
                  <a:srgbClr val="FFFFFF"/>
                </a:solidFill>
                <a:latin typeface="TT Commons Pro"/>
              </a:rPr>
              <a:t>Xử lý ngôn ngữ tự nhiên (NLP) là một nhánh của trí tuệ nhân tạo (AI) tập trung vào sự tương tác giữa máy tính và con người thông qua ngôn ngữ tự nhiên. </a:t>
            </a:r>
          </a:p>
          <a:p>
            <a:pPr marL="734059" lvl="1" indent="-367030" algn="just">
              <a:lnSpc>
                <a:spcPts val="4759"/>
              </a:lnSpc>
              <a:buFont typeface="Arial"/>
              <a:buChar char="•"/>
            </a:pPr>
            <a:r>
              <a:rPr lang="en-US" sz="3399">
                <a:solidFill>
                  <a:srgbClr val="FFFFFF"/>
                </a:solidFill>
                <a:latin typeface="TT Commons Pro"/>
              </a:rPr>
              <a:t>Nó cho phép máy tính hiểu, diễn giải và tạo ra ngôn ngữ của con người theo cách vừa có ý nghĩa vừa hữu ích. </a:t>
            </a:r>
          </a:p>
          <a:p>
            <a:pPr marL="734059" lvl="1" indent="-367030" algn="just">
              <a:lnSpc>
                <a:spcPts val="4759"/>
              </a:lnSpc>
              <a:buFont typeface="Arial"/>
              <a:buChar char="•"/>
            </a:pPr>
            <a:r>
              <a:rPr lang="en-US" sz="3399">
                <a:solidFill>
                  <a:srgbClr val="FFFFFF"/>
                </a:solidFill>
                <a:latin typeface="TT Commons Pro"/>
              </a:rPr>
              <a:t>NLP kết hợp ngôn ngữ học tính toán, khoa học máy tính và kỹ thuật AI để thu hẹp khoảng cách giữa giao tiếp của con người và sự hiểu biết của máy tính.</a:t>
            </a:r>
          </a:p>
          <a:p>
            <a:pPr algn="just">
              <a:lnSpc>
                <a:spcPts val="4759"/>
              </a:lnSpc>
            </a:pPr>
            <a:endParaRPr lang="en-US" sz="3399">
              <a:solidFill>
                <a:srgbClr val="FFFFFF"/>
              </a:solidFill>
              <a:latin typeface="TT Commons Pro"/>
            </a:endParaRPr>
          </a:p>
        </p:txBody>
      </p:sp>
      <p:sp>
        <p:nvSpPr>
          <p:cNvPr id="20" name="TextBox 20"/>
          <p:cNvSpPr txBox="1"/>
          <p:nvPr/>
        </p:nvSpPr>
        <p:spPr>
          <a:xfrm>
            <a:off x="1028700" y="933450"/>
            <a:ext cx="10318564" cy="757554"/>
          </a:xfrm>
          <a:prstGeom prst="rect">
            <a:avLst/>
          </a:prstGeom>
        </p:spPr>
        <p:txBody>
          <a:bodyPr lIns="0" tIns="0" rIns="0" bIns="0" rtlCol="0" anchor="t">
            <a:spAutoFit/>
          </a:bodyPr>
          <a:lstStyle/>
          <a:p>
            <a:pPr algn="ctr">
              <a:lnSpc>
                <a:spcPts val="6020"/>
              </a:lnSpc>
            </a:pPr>
            <a:r>
              <a:rPr lang="en-US" sz="4300">
                <a:solidFill>
                  <a:srgbClr val="FFFFFF"/>
                </a:solidFill>
                <a:latin typeface="DejaVu Serif Bold"/>
              </a:rPr>
              <a:t>I. Xử lý ngôn ngữ tự nhiên (NPL)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839141" y="8809441"/>
            <a:ext cx="448859" cy="448859"/>
            <a:chOff x="0" y="0"/>
            <a:chExt cx="118218" cy="118218"/>
          </a:xfrm>
        </p:grpSpPr>
        <p:sp>
          <p:nvSpPr>
            <p:cNvPr id="12" name="Freeform 12"/>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3" name="TextBox 13"/>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839141" y="8360583"/>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5290081" y="935940"/>
            <a:ext cx="2003035" cy="2055353"/>
          </a:xfrm>
          <a:custGeom>
            <a:avLst/>
            <a:gdLst/>
            <a:ahLst/>
            <a:cxnLst/>
            <a:rect l="l" t="t" r="r" b="b"/>
            <a:pathLst>
              <a:path w="2003035" h="2055353">
                <a:moveTo>
                  <a:pt x="0" y="0"/>
                </a:moveTo>
                <a:lnTo>
                  <a:pt x="2003035" y="0"/>
                </a:lnTo>
                <a:lnTo>
                  <a:pt x="2003035" y="2055352"/>
                </a:lnTo>
                <a:lnTo>
                  <a:pt x="0" y="20553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8" name="TextBox 18"/>
          <p:cNvSpPr txBox="1"/>
          <p:nvPr/>
        </p:nvSpPr>
        <p:spPr>
          <a:xfrm>
            <a:off x="1028700" y="933450"/>
            <a:ext cx="10318564" cy="757554"/>
          </a:xfrm>
          <a:prstGeom prst="rect">
            <a:avLst/>
          </a:prstGeom>
        </p:spPr>
        <p:txBody>
          <a:bodyPr lIns="0" tIns="0" rIns="0" bIns="0" rtlCol="0" anchor="t">
            <a:spAutoFit/>
          </a:bodyPr>
          <a:lstStyle/>
          <a:p>
            <a:pPr algn="ctr">
              <a:lnSpc>
                <a:spcPts val="6020"/>
              </a:lnSpc>
            </a:pPr>
            <a:r>
              <a:rPr lang="en-US" sz="4300">
                <a:solidFill>
                  <a:srgbClr val="FFFFFF"/>
                </a:solidFill>
                <a:latin typeface="DejaVu Serif Bold"/>
              </a:rPr>
              <a:t>I. Xử lý ngôn ngữ tự nhiên (NPL)</a:t>
            </a:r>
          </a:p>
        </p:txBody>
      </p:sp>
      <p:sp>
        <p:nvSpPr>
          <p:cNvPr id="19" name="TextBox 19"/>
          <p:cNvSpPr txBox="1"/>
          <p:nvPr/>
        </p:nvSpPr>
        <p:spPr>
          <a:xfrm>
            <a:off x="1353682" y="1896941"/>
            <a:ext cx="8625054" cy="7181215"/>
          </a:xfrm>
          <a:prstGeom prst="rect">
            <a:avLst/>
          </a:prstGeom>
        </p:spPr>
        <p:txBody>
          <a:bodyPr lIns="0" tIns="0" rIns="0" bIns="0" rtlCol="0" anchor="t">
            <a:spAutoFit/>
          </a:bodyPr>
          <a:lstStyle/>
          <a:p>
            <a:pPr algn="just">
              <a:lnSpc>
                <a:spcPts val="4759"/>
              </a:lnSpc>
            </a:pPr>
            <a:r>
              <a:rPr lang="en-US" sz="3399">
                <a:solidFill>
                  <a:srgbClr val="FFFFFF"/>
                </a:solidFill>
                <a:latin typeface="TT Commons Pro Bold"/>
              </a:rPr>
              <a:t>2. Nhiệm vụ</a:t>
            </a:r>
          </a:p>
          <a:p>
            <a:pPr marL="734059" lvl="1" indent="-367030" algn="just">
              <a:lnSpc>
                <a:spcPts val="4759"/>
              </a:lnSpc>
              <a:buFont typeface="Arial"/>
              <a:buChar char="•"/>
            </a:pPr>
            <a:r>
              <a:rPr lang="en-US" sz="3399">
                <a:solidFill>
                  <a:srgbClr val="FFFFFF"/>
                </a:solidFill>
                <a:latin typeface="TT Commons Pro"/>
              </a:rPr>
              <a:t>Phân tích, tóm tắt văn bản</a:t>
            </a:r>
          </a:p>
          <a:p>
            <a:pPr marL="734059" lvl="1" indent="-367030" algn="just">
              <a:lnSpc>
                <a:spcPts val="4759"/>
              </a:lnSpc>
              <a:buFont typeface="Arial"/>
              <a:buChar char="•"/>
            </a:pPr>
            <a:r>
              <a:rPr lang="en-US" sz="3399">
                <a:solidFill>
                  <a:srgbClr val="FFFFFF"/>
                </a:solidFill>
                <a:latin typeface="TT Commons Pro"/>
              </a:rPr>
              <a:t>Tạo văn bản</a:t>
            </a:r>
          </a:p>
          <a:p>
            <a:pPr marL="734059" lvl="1" indent="-367030" algn="just">
              <a:lnSpc>
                <a:spcPts val="4759"/>
              </a:lnSpc>
              <a:buFont typeface="Arial"/>
              <a:buChar char="•"/>
            </a:pPr>
            <a:r>
              <a:rPr lang="en-US" sz="3399">
                <a:solidFill>
                  <a:srgbClr val="FFFFFF"/>
                </a:solidFill>
                <a:latin typeface="TT Commons Pro"/>
              </a:rPr>
              <a:t>Nhận dạng thực thể được đặt tên (NER)</a:t>
            </a:r>
          </a:p>
          <a:p>
            <a:pPr marL="734059" lvl="1" indent="-367030" algn="just">
              <a:lnSpc>
                <a:spcPts val="4759"/>
              </a:lnSpc>
              <a:buFont typeface="Arial"/>
              <a:buChar char="•"/>
            </a:pPr>
            <a:r>
              <a:rPr lang="en-US" sz="3399">
                <a:solidFill>
                  <a:srgbClr val="FFFFFF"/>
                </a:solidFill>
                <a:latin typeface="TT Commons Pro"/>
              </a:rPr>
              <a:t>Gắn thẻ một phần của bài phát biểu (POS)</a:t>
            </a:r>
          </a:p>
          <a:p>
            <a:pPr marL="734059" lvl="1" indent="-367030" algn="just">
              <a:lnSpc>
                <a:spcPts val="4759"/>
              </a:lnSpc>
              <a:buFont typeface="Arial"/>
              <a:buChar char="•"/>
            </a:pPr>
            <a:r>
              <a:rPr lang="en-US" sz="3399">
                <a:solidFill>
                  <a:srgbClr val="FFFFFF"/>
                </a:solidFill>
                <a:latin typeface="TT Commons Pro"/>
              </a:rPr>
              <a:t>Phân tích tình cảm</a:t>
            </a:r>
          </a:p>
          <a:p>
            <a:pPr marL="734059" lvl="1" indent="-367030" algn="just">
              <a:lnSpc>
                <a:spcPts val="4759"/>
              </a:lnSpc>
              <a:buFont typeface="Arial"/>
              <a:buChar char="•"/>
            </a:pPr>
            <a:r>
              <a:rPr lang="en-US" sz="3399">
                <a:solidFill>
                  <a:srgbClr val="FFFFFF"/>
                </a:solidFill>
                <a:latin typeface="TT Commons Pro"/>
              </a:rPr>
              <a:t>Dịch máy</a:t>
            </a:r>
          </a:p>
          <a:p>
            <a:pPr marL="734059" lvl="1" indent="-367030" algn="just">
              <a:lnSpc>
                <a:spcPts val="4759"/>
              </a:lnSpc>
              <a:buFont typeface="Arial"/>
              <a:buChar char="•"/>
            </a:pPr>
            <a:r>
              <a:rPr lang="en-US" sz="3399">
                <a:solidFill>
                  <a:srgbClr val="FFFFFF"/>
                </a:solidFill>
                <a:latin typeface="TT Commons Pro"/>
              </a:rPr>
              <a:t>Trả lời câu hỏi</a:t>
            </a:r>
          </a:p>
          <a:p>
            <a:pPr marL="734059" lvl="1" indent="-367030" algn="just">
              <a:lnSpc>
                <a:spcPts val="4759"/>
              </a:lnSpc>
              <a:buFont typeface="Arial"/>
              <a:buChar char="•"/>
            </a:pPr>
            <a:r>
              <a:rPr lang="en-US" sz="3399">
                <a:solidFill>
                  <a:srgbClr val="FFFFFF"/>
                </a:solidFill>
                <a:latin typeface="TT Commons Pro"/>
              </a:rPr>
              <a:t>Phát hiện thư rác</a:t>
            </a:r>
          </a:p>
          <a:p>
            <a:pPr marL="734059" lvl="1" indent="-367030" algn="just">
              <a:lnSpc>
                <a:spcPts val="4759"/>
              </a:lnSpc>
              <a:buFont typeface="Arial"/>
              <a:buChar char="•"/>
            </a:pPr>
            <a:r>
              <a:rPr lang="en-US" sz="3399">
                <a:solidFill>
                  <a:srgbClr val="FFFFFF"/>
                </a:solidFill>
                <a:latin typeface="TT Commons Pro"/>
              </a:rPr>
              <a:t>Khi các kỹ thuật NLP phát triển, khả năng ứng dụng của nó không ngừng mở rộng.</a:t>
            </a:r>
          </a:p>
          <a:p>
            <a:pPr algn="just">
              <a:lnSpc>
                <a:spcPts val="4759"/>
              </a:lnSpc>
            </a:pPr>
            <a:endParaRPr lang="en-US" sz="3399">
              <a:solidFill>
                <a:srgbClr val="FFFFFF"/>
              </a:solidFill>
              <a:latin typeface="TT Commo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839141" y="8809441"/>
            <a:ext cx="448859" cy="448859"/>
            <a:chOff x="0" y="0"/>
            <a:chExt cx="118218" cy="118218"/>
          </a:xfrm>
        </p:grpSpPr>
        <p:sp>
          <p:nvSpPr>
            <p:cNvPr id="12" name="Freeform 12"/>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3" name="TextBox 13"/>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839141" y="8360583"/>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028700" y="933450"/>
            <a:ext cx="10318564" cy="757554"/>
          </a:xfrm>
          <a:prstGeom prst="rect">
            <a:avLst/>
          </a:prstGeom>
        </p:spPr>
        <p:txBody>
          <a:bodyPr lIns="0" tIns="0" rIns="0" bIns="0" rtlCol="0" anchor="t">
            <a:spAutoFit/>
          </a:bodyPr>
          <a:lstStyle/>
          <a:p>
            <a:pPr algn="ctr">
              <a:lnSpc>
                <a:spcPts val="6020"/>
              </a:lnSpc>
            </a:pPr>
            <a:r>
              <a:rPr lang="en-US" sz="4300">
                <a:solidFill>
                  <a:srgbClr val="FFFFFF"/>
                </a:solidFill>
                <a:latin typeface="DejaVu Serif Bold"/>
              </a:rPr>
              <a:t>I. Xử lý ngôn ngữ tự nhiên (NPL)</a:t>
            </a:r>
          </a:p>
        </p:txBody>
      </p:sp>
      <p:sp>
        <p:nvSpPr>
          <p:cNvPr id="18" name="TextBox 18"/>
          <p:cNvSpPr txBox="1"/>
          <p:nvPr/>
        </p:nvSpPr>
        <p:spPr>
          <a:xfrm>
            <a:off x="1353682" y="1896941"/>
            <a:ext cx="15661849" cy="7181215"/>
          </a:xfrm>
          <a:prstGeom prst="rect">
            <a:avLst/>
          </a:prstGeom>
        </p:spPr>
        <p:txBody>
          <a:bodyPr lIns="0" tIns="0" rIns="0" bIns="0" rtlCol="0" anchor="t">
            <a:spAutoFit/>
          </a:bodyPr>
          <a:lstStyle/>
          <a:p>
            <a:pPr algn="just">
              <a:lnSpc>
                <a:spcPts val="4759"/>
              </a:lnSpc>
            </a:pPr>
            <a:r>
              <a:rPr lang="en-US" sz="3399">
                <a:solidFill>
                  <a:srgbClr val="FFFFFF"/>
                </a:solidFill>
                <a:latin typeface="TT Commons Pro Bold"/>
              </a:rPr>
              <a:t>3. Các loại NLP</a:t>
            </a:r>
          </a:p>
          <a:p>
            <a:pPr marL="734059" lvl="1" indent="-367030" algn="just">
              <a:lnSpc>
                <a:spcPts val="4759"/>
              </a:lnSpc>
              <a:buFont typeface="Arial"/>
              <a:buChar char="•"/>
            </a:pPr>
            <a:r>
              <a:rPr lang="en-US" sz="3399">
                <a:solidFill>
                  <a:srgbClr val="FFFFFF"/>
                </a:solidFill>
                <a:latin typeface="TT Commons Pro Bold"/>
              </a:rPr>
              <a:t>NPL dựa trên quy tắc:</a:t>
            </a:r>
            <a:r>
              <a:rPr lang="en-US" sz="3399">
                <a:solidFill>
                  <a:srgbClr val="FFFFFF"/>
                </a:solidFill>
                <a:latin typeface="TT Commons Pro"/>
              </a:rPr>
              <a:t> Chi phối cách hệ thống diễn giải và tạo ra ngôn ngữ. Tuy nhiên có thể bị hạn chế trong việc xử lý sự mơ hồ và phức tạp.</a:t>
            </a:r>
          </a:p>
          <a:p>
            <a:pPr marL="734059" lvl="1" indent="-367030" algn="just">
              <a:lnSpc>
                <a:spcPts val="4759"/>
              </a:lnSpc>
              <a:buFont typeface="Arial"/>
              <a:buChar char="•"/>
            </a:pPr>
            <a:r>
              <a:rPr lang="en-US" sz="3399">
                <a:solidFill>
                  <a:srgbClr val="FFFFFF"/>
                </a:solidFill>
                <a:latin typeface="TT Commons Pro Bold"/>
              </a:rPr>
              <a:t>NPL thống kê:</a:t>
            </a:r>
            <a:r>
              <a:rPr lang="en-US" sz="3399">
                <a:solidFill>
                  <a:srgbClr val="FFFFFF"/>
                </a:solidFill>
                <a:latin typeface="TT Commons Pro"/>
              </a:rPr>
              <a:t> Các phương pháp thống kê liên quan đến việc sử dung lượng lớn dữ liệu để huấn luyện các mô hình có thể tự động học các mẫu và liên kết trong ngôn ngữ.</a:t>
            </a:r>
          </a:p>
          <a:p>
            <a:pPr marL="734059" lvl="1" indent="-367030" algn="just">
              <a:lnSpc>
                <a:spcPts val="4759"/>
              </a:lnSpc>
              <a:buFont typeface="Arial"/>
              <a:buChar char="•"/>
            </a:pPr>
            <a:r>
              <a:rPr lang="en-US" sz="3399">
                <a:solidFill>
                  <a:srgbClr val="FFFFFF"/>
                </a:solidFill>
                <a:latin typeface="TT Commons Pro Bold"/>
              </a:rPr>
              <a:t>NPL lai:</a:t>
            </a:r>
            <a:r>
              <a:rPr lang="en-US" sz="3399">
                <a:solidFill>
                  <a:srgbClr val="FFFFFF"/>
                </a:solidFill>
                <a:latin typeface="TT Commons Pro"/>
              </a:rPr>
              <a:t> Kết hợp các kỹ thuật thống kê và dựa trên quy tắc, cung cấp khả năng xử lý ngôn ngữ mạnh mẽ và chính xác hơn.</a:t>
            </a:r>
          </a:p>
          <a:p>
            <a:pPr marL="734059" lvl="1" indent="-367030" algn="just">
              <a:lnSpc>
                <a:spcPts val="4759"/>
              </a:lnSpc>
              <a:buFont typeface="Arial"/>
              <a:buChar char="•"/>
            </a:pPr>
            <a:r>
              <a:rPr lang="en-US" sz="3399">
                <a:solidFill>
                  <a:srgbClr val="FFFFFF"/>
                </a:solidFill>
                <a:latin typeface="TT Commons Pro Bold"/>
              </a:rPr>
              <a:t>NPL học sâu:</a:t>
            </a:r>
            <a:r>
              <a:rPr lang="en-US" sz="3399">
                <a:solidFill>
                  <a:srgbClr val="FFFFFF"/>
                </a:solidFill>
                <a:latin typeface="TT Commons Pro"/>
              </a:rPr>
              <a:t> Các mô hình như mạng thần kinh tái phát (RNN), mạng thần kinh tích chập (CNN) và kiến trúc biến áp (ví dụ: BERT, GPT) được sử dụng cho các tác vụ như phân loại văn bản, tạo ngôn ngữ và dịch máy.</a:t>
            </a:r>
          </a:p>
          <a:p>
            <a:pPr algn="just">
              <a:lnSpc>
                <a:spcPts val="4759"/>
              </a:lnSpc>
            </a:pPr>
            <a:endParaRPr lang="en-US" sz="3399">
              <a:solidFill>
                <a:srgbClr val="FFFFFF"/>
              </a:solidFill>
              <a:latin typeface="TT Commo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839141" y="8809441"/>
            <a:ext cx="448859" cy="448859"/>
            <a:chOff x="0" y="0"/>
            <a:chExt cx="118218" cy="118218"/>
          </a:xfrm>
        </p:grpSpPr>
        <p:sp>
          <p:nvSpPr>
            <p:cNvPr id="12" name="Freeform 12"/>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3" name="TextBox 13"/>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839141" y="8360583"/>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353682" y="1896941"/>
            <a:ext cx="15661849" cy="5380990"/>
          </a:xfrm>
          <a:prstGeom prst="rect">
            <a:avLst/>
          </a:prstGeom>
        </p:spPr>
        <p:txBody>
          <a:bodyPr lIns="0" tIns="0" rIns="0" bIns="0" rtlCol="0" anchor="t">
            <a:spAutoFit/>
          </a:bodyPr>
          <a:lstStyle/>
          <a:p>
            <a:pPr algn="just">
              <a:lnSpc>
                <a:spcPts val="4759"/>
              </a:lnSpc>
            </a:pPr>
            <a:r>
              <a:rPr lang="en-US" sz="3399">
                <a:solidFill>
                  <a:srgbClr val="FFFFFF"/>
                </a:solidFill>
                <a:latin typeface="TT Commons Pro Bold"/>
              </a:rPr>
              <a:t>4. Ngôn ngữ tự nhiên để giao tiếp và nhận thức</a:t>
            </a:r>
          </a:p>
          <a:p>
            <a:pPr algn="just">
              <a:lnSpc>
                <a:spcPts val="4759"/>
              </a:lnSpc>
            </a:pPr>
            <a:r>
              <a:rPr lang="en-US" sz="3399">
                <a:solidFill>
                  <a:srgbClr val="FFFFFF"/>
                </a:solidFill>
                <a:latin typeface="TT Commons Pro Bold"/>
              </a:rPr>
              <a:t>4.1 Giao tiếp</a:t>
            </a:r>
          </a:p>
          <a:p>
            <a:pPr marL="734059" lvl="1" indent="-367030" algn="just">
              <a:lnSpc>
                <a:spcPts val="4759"/>
              </a:lnSpc>
              <a:buFont typeface="Arial"/>
              <a:buChar char="•"/>
            </a:pPr>
            <a:r>
              <a:rPr lang="en-US" sz="3399">
                <a:solidFill>
                  <a:srgbClr val="FFFFFF"/>
                </a:solidFill>
                <a:latin typeface="TT Commons Pro Bold"/>
              </a:rPr>
              <a:t>Giao tiếp giữa các cá nhân</a:t>
            </a:r>
          </a:p>
          <a:p>
            <a:pPr algn="just">
              <a:lnSpc>
                <a:spcPts val="4759"/>
              </a:lnSpc>
            </a:pPr>
            <a:r>
              <a:rPr lang="en-US" sz="3399">
                <a:solidFill>
                  <a:srgbClr val="FFFFFF"/>
                </a:solidFill>
                <a:latin typeface="TT Commons Pro"/>
              </a:rPr>
              <a:t>=&gt; Ví dụ: trò chuyện, viết thư, nhắn tin,.....</a:t>
            </a:r>
          </a:p>
          <a:p>
            <a:pPr marL="734059" lvl="1" indent="-367030" algn="just">
              <a:lnSpc>
                <a:spcPts val="4759"/>
              </a:lnSpc>
              <a:buFont typeface="Arial"/>
              <a:buChar char="•"/>
            </a:pPr>
            <a:r>
              <a:rPr lang="en-US" sz="3399">
                <a:solidFill>
                  <a:srgbClr val="FFFFFF"/>
                </a:solidFill>
                <a:latin typeface="TT Commons Pro Bold"/>
              </a:rPr>
              <a:t>Tương tác giữa người và máy tính (HCI)</a:t>
            </a:r>
          </a:p>
          <a:p>
            <a:pPr algn="just">
              <a:lnSpc>
                <a:spcPts val="4759"/>
              </a:lnSpc>
            </a:pPr>
            <a:r>
              <a:rPr lang="en-US" sz="3399">
                <a:solidFill>
                  <a:srgbClr val="FFFFFF"/>
                </a:solidFill>
                <a:latin typeface="TT Commons Pro"/>
              </a:rPr>
              <a:t>=&gt; Ví dụ: Trợ lý ảo, chatbot, điều khiển giọng nói,.....</a:t>
            </a:r>
          </a:p>
          <a:p>
            <a:pPr marL="734059" lvl="1" indent="-367030" algn="just">
              <a:lnSpc>
                <a:spcPts val="4759"/>
              </a:lnSpc>
              <a:buFont typeface="Arial"/>
              <a:buChar char="•"/>
            </a:pPr>
            <a:r>
              <a:rPr lang="en-US" sz="3399">
                <a:solidFill>
                  <a:srgbClr val="FFFFFF"/>
                </a:solidFill>
                <a:latin typeface="TT Commons Pro Bold"/>
              </a:rPr>
              <a:t>Giao tiếp đa ngôn ngữ</a:t>
            </a:r>
          </a:p>
          <a:p>
            <a:pPr algn="just">
              <a:lnSpc>
                <a:spcPts val="4759"/>
              </a:lnSpc>
            </a:pPr>
            <a:r>
              <a:rPr lang="en-US" sz="3399">
                <a:solidFill>
                  <a:srgbClr val="FFFFFF"/>
                </a:solidFill>
                <a:latin typeface="TT Commons Pro"/>
              </a:rPr>
              <a:t>=&gt; Ví dụ: Dịch vụ biên dịch và phiên dịch.</a:t>
            </a:r>
          </a:p>
          <a:p>
            <a:pPr algn="just">
              <a:lnSpc>
                <a:spcPts val="4759"/>
              </a:lnSpc>
            </a:pPr>
            <a:endParaRPr lang="en-US" sz="3399">
              <a:solidFill>
                <a:srgbClr val="FFFFFF"/>
              </a:solidFill>
              <a:latin typeface="TT Commons Pro"/>
            </a:endParaRPr>
          </a:p>
        </p:txBody>
      </p:sp>
      <p:sp>
        <p:nvSpPr>
          <p:cNvPr id="18" name="Freeform 18"/>
          <p:cNvSpPr/>
          <p:nvPr/>
        </p:nvSpPr>
        <p:spPr>
          <a:xfrm>
            <a:off x="11787715" y="2397320"/>
            <a:ext cx="5471585" cy="4446907"/>
          </a:xfrm>
          <a:custGeom>
            <a:avLst/>
            <a:gdLst/>
            <a:ahLst/>
            <a:cxnLst/>
            <a:rect l="l" t="t" r="r" b="b"/>
            <a:pathLst>
              <a:path w="5471585" h="4446907">
                <a:moveTo>
                  <a:pt x="0" y="0"/>
                </a:moveTo>
                <a:lnTo>
                  <a:pt x="5471585" y="0"/>
                </a:lnTo>
                <a:lnTo>
                  <a:pt x="5471585" y="4446907"/>
                </a:lnTo>
                <a:lnTo>
                  <a:pt x="0" y="4446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9" name="TextBox 19"/>
          <p:cNvSpPr txBox="1"/>
          <p:nvPr/>
        </p:nvSpPr>
        <p:spPr>
          <a:xfrm>
            <a:off x="1028700" y="933450"/>
            <a:ext cx="10318564" cy="757554"/>
          </a:xfrm>
          <a:prstGeom prst="rect">
            <a:avLst/>
          </a:prstGeom>
        </p:spPr>
        <p:txBody>
          <a:bodyPr lIns="0" tIns="0" rIns="0" bIns="0" rtlCol="0" anchor="t">
            <a:spAutoFit/>
          </a:bodyPr>
          <a:lstStyle/>
          <a:p>
            <a:pPr algn="ctr">
              <a:lnSpc>
                <a:spcPts val="6020"/>
              </a:lnSpc>
            </a:pPr>
            <a:r>
              <a:rPr lang="en-US" sz="4300">
                <a:solidFill>
                  <a:srgbClr val="FFFFFF"/>
                </a:solidFill>
                <a:latin typeface="DejaVu Serif Bold"/>
              </a:rPr>
              <a:t>I. Xử lý ngôn ngữ tự nhiên (NPL)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839141" y="8809441"/>
            <a:ext cx="448859" cy="448859"/>
            <a:chOff x="0" y="0"/>
            <a:chExt cx="118218" cy="118218"/>
          </a:xfrm>
        </p:grpSpPr>
        <p:sp>
          <p:nvSpPr>
            <p:cNvPr id="12" name="Freeform 12"/>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3" name="TextBox 13"/>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839141" y="8360583"/>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353682" y="1896941"/>
            <a:ext cx="15661849" cy="6581140"/>
          </a:xfrm>
          <a:prstGeom prst="rect">
            <a:avLst/>
          </a:prstGeom>
        </p:spPr>
        <p:txBody>
          <a:bodyPr lIns="0" tIns="0" rIns="0" bIns="0" rtlCol="0" anchor="t">
            <a:spAutoFit/>
          </a:bodyPr>
          <a:lstStyle/>
          <a:p>
            <a:pPr algn="just">
              <a:lnSpc>
                <a:spcPts val="4759"/>
              </a:lnSpc>
            </a:pPr>
            <a:r>
              <a:rPr lang="en-US" sz="3399">
                <a:solidFill>
                  <a:srgbClr val="FFFFFF"/>
                </a:solidFill>
                <a:latin typeface="TT Commons Pro Bold"/>
              </a:rPr>
              <a:t>4. Ngôn ngữ tự nhiên để giao tiếp và nhận thức</a:t>
            </a:r>
          </a:p>
          <a:p>
            <a:pPr algn="just">
              <a:lnSpc>
                <a:spcPts val="4759"/>
              </a:lnSpc>
            </a:pPr>
            <a:r>
              <a:rPr lang="en-US" sz="3399">
                <a:solidFill>
                  <a:srgbClr val="FFFFFF"/>
                </a:solidFill>
                <a:latin typeface="TT Commons Pro Bold"/>
              </a:rPr>
              <a:t>4.2 Nhận thức</a:t>
            </a:r>
          </a:p>
          <a:p>
            <a:pPr marL="734059" lvl="1" indent="-367030" algn="just">
              <a:lnSpc>
                <a:spcPts val="4759"/>
              </a:lnSpc>
              <a:buFont typeface="Arial"/>
              <a:buChar char="•"/>
            </a:pPr>
            <a:r>
              <a:rPr lang="en-US" sz="3399">
                <a:solidFill>
                  <a:srgbClr val="FFFFFF"/>
                </a:solidFill>
                <a:latin typeface="TT Commons Pro"/>
              </a:rPr>
              <a:t>Nhận dạng giọng nói</a:t>
            </a:r>
          </a:p>
          <a:p>
            <a:pPr algn="just">
              <a:lnSpc>
                <a:spcPts val="4759"/>
              </a:lnSpc>
            </a:pPr>
            <a:r>
              <a:rPr lang="en-US" sz="3399">
                <a:solidFill>
                  <a:srgbClr val="FFFFFF"/>
                </a:solidFill>
                <a:latin typeface="TT Commons Pro"/>
              </a:rPr>
              <a:t>=&gt; Ví dụ: điều khiển bằng giọng nói, phần mềm đọc chính tả và dịch vụ phiên âm</a:t>
            </a:r>
          </a:p>
          <a:p>
            <a:pPr marL="734059" lvl="1" indent="-367030" algn="just">
              <a:lnSpc>
                <a:spcPts val="4759"/>
              </a:lnSpc>
              <a:buFont typeface="Arial"/>
              <a:buChar char="•"/>
            </a:pPr>
            <a:r>
              <a:rPr lang="en-US" sz="3399">
                <a:solidFill>
                  <a:srgbClr val="FFFFFF"/>
                </a:solidFill>
                <a:latin typeface="TT Commons Pro"/>
              </a:rPr>
              <a:t>Tạo giọng nói</a:t>
            </a:r>
          </a:p>
          <a:p>
            <a:pPr algn="just">
              <a:lnSpc>
                <a:spcPts val="4759"/>
              </a:lnSpc>
            </a:pPr>
            <a:r>
              <a:rPr lang="en-US" sz="3399">
                <a:solidFill>
                  <a:srgbClr val="FFFFFF"/>
                </a:solidFill>
                <a:latin typeface="TT Commons Pro"/>
              </a:rPr>
              <a:t>=&gt; Ví dụ: tạo báo cáo, viết tóm tắt và soạn tin nhắn được cá nhân hóa.</a:t>
            </a:r>
          </a:p>
          <a:p>
            <a:pPr marL="734059" lvl="1" indent="-367030" algn="just">
              <a:lnSpc>
                <a:spcPts val="4759"/>
              </a:lnSpc>
              <a:buFont typeface="Arial"/>
              <a:buChar char="•"/>
            </a:pPr>
            <a:r>
              <a:rPr lang="en-US" sz="3399">
                <a:solidFill>
                  <a:srgbClr val="FFFFFF"/>
                </a:solidFill>
                <a:latin typeface="TT Commons Pro"/>
              </a:rPr>
              <a:t>Hiểu biết theo ngữ cảnh</a:t>
            </a:r>
          </a:p>
          <a:p>
            <a:pPr algn="just">
              <a:lnSpc>
                <a:spcPts val="4759"/>
              </a:lnSpc>
            </a:pPr>
            <a:r>
              <a:rPr lang="en-US" sz="3399">
                <a:solidFill>
                  <a:srgbClr val="FFFFFF"/>
                </a:solidFill>
                <a:latin typeface="TT Commons Pro"/>
              </a:rPr>
              <a:t>=&gt; Ví dụ: phân tích tình cảm, tác nhân đàm thoại và đề xuất được cá nhân hóa.</a:t>
            </a:r>
          </a:p>
          <a:p>
            <a:pPr marL="734059" lvl="1" indent="-367030" algn="just">
              <a:lnSpc>
                <a:spcPts val="4759"/>
              </a:lnSpc>
              <a:buFont typeface="Arial"/>
              <a:buChar char="•"/>
            </a:pPr>
            <a:r>
              <a:rPr lang="en-US" sz="3399">
                <a:solidFill>
                  <a:srgbClr val="FFFFFF"/>
                </a:solidFill>
                <a:latin typeface="TT Commons Pro"/>
              </a:rPr>
              <a:t>Nhận thức trực quan và đa phương thức</a:t>
            </a:r>
          </a:p>
          <a:p>
            <a:pPr algn="just">
              <a:lnSpc>
                <a:spcPts val="4759"/>
              </a:lnSpc>
            </a:pPr>
            <a:r>
              <a:rPr lang="en-US" sz="3399">
                <a:solidFill>
                  <a:srgbClr val="FFFFFF"/>
                </a:solidFill>
                <a:latin typeface="TT Commons Pro"/>
              </a:rPr>
              <a:t>=&gt; Ví dụ: chú thích hình ảnh, trả lời câu hỏi trực quan, giao diện thực tế tăng cường</a:t>
            </a:r>
          </a:p>
          <a:p>
            <a:pPr algn="just">
              <a:lnSpc>
                <a:spcPts val="4759"/>
              </a:lnSpc>
            </a:pPr>
            <a:endParaRPr lang="en-US" sz="3399">
              <a:solidFill>
                <a:srgbClr val="FFFFFF"/>
              </a:solidFill>
              <a:latin typeface="TT Commons Pro"/>
            </a:endParaRPr>
          </a:p>
        </p:txBody>
      </p:sp>
      <p:sp>
        <p:nvSpPr>
          <p:cNvPr id="18" name="Freeform 18"/>
          <p:cNvSpPr/>
          <p:nvPr/>
        </p:nvSpPr>
        <p:spPr>
          <a:xfrm>
            <a:off x="13452158" y="1028700"/>
            <a:ext cx="2979715" cy="2465714"/>
          </a:xfrm>
          <a:custGeom>
            <a:avLst/>
            <a:gdLst/>
            <a:ahLst/>
            <a:cxnLst/>
            <a:rect l="l" t="t" r="r" b="b"/>
            <a:pathLst>
              <a:path w="2979715" h="2465714">
                <a:moveTo>
                  <a:pt x="0" y="0"/>
                </a:moveTo>
                <a:lnTo>
                  <a:pt x="2979716" y="0"/>
                </a:lnTo>
                <a:lnTo>
                  <a:pt x="2979716" y="2465714"/>
                </a:lnTo>
                <a:lnTo>
                  <a:pt x="0" y="2465714"/>
                </a:lnTo>
                <a:lnTo>
                  <a:pt x="0" y="0"/>
                </a:lnTo>
                <a:close/>
              </a:path>
            </a:pathLst>
          </a:custGeom>
          <a:blipFill>
            <a:blip r:embed="rId7"/>
            <a:stretch>
              <a:fillRect/>
            </a:stretch>
          </a:blipFill>
        </p:spPr>
        <p:txBody>
          <a:bodyPr/>
          <a:lstStyle/>
          <a:p>
            <a:endParaRPr lang="vi-VN"/>
          </a:p>
        </p:txBody>
      </p:sp>
      <p:sp>
        <p:nvSpPr>
          <p:cNvPr id="19" name="TextBox 19"/>
          <p:cNvSpPr txBox="1"/>
          <p:nvPr/>
        </p:nvSpPr>
        <p:spPr>
          <a:xfrm>
            <a:off x="1028700" y="933450"/>
            <a:ext cx="10318564" cy="757554"/>
          </a:xfrm>
          <a:prstGeom prst="rect">
            <a:avLst/>
          </a:prstGeom>
        </p:spPr>
        <p:txBody>
          <a:bodyPr lIns="0" tIns="0" rIns="0" bIns="0" rtlCol="0" anchor="t">
            <a:spAutoFit/>
          </a:bodyPr>
          <a:lstStyle/>
          <a:p>
            <a:pPr algn="ctr">
              <a:lnSpc>
                <a:spcPts val="6020"/>
              </a:lnSpc>
            </a:pPr>
            <a:r>
              <a:rPr lang="en-US" sz="4300">
                <a:solidFill>
                  <a:srgbClr val="FFFFFF"/>
                </a:solidFill>
                <a:latin typeface="DejaVu Serif Bold"/>
              </a:rPr>
              <a:t>I. Xử lý ngôn ngữ tự nhiên (NPL)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vi-VN"/>
          </a:p>
        </p:txBody>
      </p:sp>
      <p:sp>
        <p:nvSpPr>
          <p:cNvPr id="4" name="Freeform 4"/>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839141" y="8809441"/>
            <a:ext cx="448859" cy="448859"/>
            <a:chOff x="0" y="0"/>
            <a:chExt cx="118218" cy="118218"/>
          </a:xfrm>
        </p:grpSpPr>
        <p:sp>
          <p:nvSpPr>
            <p:cNvPr id="12" name="Freeform 12"/>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vi-VN"/>
            </a:p>
          </p:txBody>
        </p:sp>
        <p:sp>
          <p:nvSpPr>
            <p:cNvPr id="13" name="TextBox 13"/>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839141" y="8360583"/>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vi-VN"/>
            </a:p>
          </p:txBody>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028700" y="933450"/>
            <a:ext cx="10318564" cy="757554"/>
          </a:xfrm>
          <a:prstGeom prst="rect">
            <a:avLst/>
          </a:prstGeom>
        </p:spPr>
        <p:txBody>
          <a:bodyPr lIns="0" tIns="0" rIns="0" bIns="0" rtlCol="0" anchor="t">
            <a:spAutoFit/>
          </a:bodyPr>
          <a:lstStyle/>
          <a:p>
            <a:pPr algn="ctr">
              <a:lnSpc>
                <a:spcPts val="6020"/>
              </a:lnSpc>
            </a:pPr>
            <a:r>
              <a:rPr lang="en-US" sz="4300">
                <a:solidFill>
                  <a:srgbClr val="FFFFFF"/>
                </a:solidFill>
                <a:latin typeface="DejaVu Serif Bold"/>
              </a:rPr>
              <a:t>I. Xử lý ngôn ngữ tự nhiên (NPL)</a:t>
            </a:r>
          </a:p>
        </p:txBody>
      </p:sp>
      <p:sp>
        <p:nvSpPr>
          <p:cNvPr id="18" name="TextBox 18"/>
          <p:cNvSpPr txBox="1"/>
          <p:nvPr/>
        </p:nvSpPr>
        <p:spPr>
          <a:xfrm>
            <a:off x="1353682" y="1896941"/>
            <a:ext cx="15661849" cy="5981065"/>
          </a:xfrm>
          <a:prstGeom prst="rect">
            <a:avLst/>
          </a:prstGeom>
        </p:spPr>
        <p:txBody>
          <a:bodyPr lIns="0" tIns="0" rIns="0" bIns="0" rtlCol="0" anchor="t">
            <a:spAutoFit/>
          </a:bodyPr>
          <a:lstStyle/>
          <a:p>
            <a:pPr algn="just">
              <a:lnSpc>
                <a:spcPts val="4759"/>
              </a:lnSpc>
            </a:pPr>
            <a:r>
              <a:rPr lang="en-US" sz="3399">
                <a:solidFill>
                  <a:srgbClr val="FFFFFF"/>
                </a:solidFill>
                <a:latin typeface="TT Commons Pro Bold"/>
              </a:rPr>
              <a:t>4. Ngôn ngữ tự nhiên để giao tiếp và nhận thức</a:t>
            </a:r>
          </a:p>
          <a:p>
            <a:pPr algn="just">
              <a:lnSpc>
                <a:spcPts val="4759"/>
              </a:lnSpc>
            </a:pPr>
            <a:r>
              <a:rPr lang="en-US" sz="3399">
                <a:solidFill>
                  <a:srgbClr val="FFFFFF"/>
                </a:solidFill>
                <a:latin typeface="TT Commons Pro Bold"/>
              </a:rPr>
              <a:t>4.3 Lợi ích và hạn chế</a:t>
            </a:r>
          </a:p>
          <a:p>
            <a:pPr algn="just">
              <a:lnSpc>
                <a:spcPts val="4759"/>
              </a:lnSpc>
            </a:pPr>
            <a:r>
              <a:rPr lang="en-US" sz="3399">
                <a:solidFill>
                  <a:srgbClr val="FFFFFF"/>
                </a:solidFill>
                <a:latin typeface="TT Commons Pro Bold"/>
              </a:rPr>
              <a:t>4.3.1 Lợi ích</a:t>
            </a:r>
          </a:p>
          <a:p>
            <a:pPr marL="734059" lvl="1" indent="-367030" algn="just">
              <a:lnSpc>
                <a:spcPts val="4759"/>
              </a:lnSpc>
              <a:buFont typeface="Arial"/>
              <a:buChar char="•"/>
            </a:pPr>
            <a:r>
              <a:rPr lang="en-US" sz="3399">
                <a:solidFill>
                  <a:srgbClr val="FFFFFF"/>
                </a:solidFill>
                <a:latin typeface="TT Commons Pro"/>
              </a:rPr>
              <a:t>Giúp người dùng đặt câu hỏi về bất kỳ chủ đề nào và nhận được phản hồi trực tiếp trong vòng vài giây.</a:t>
            </a:r>
          </a:p>
          <a:p>
            <a:pPr marL="734059" lvl="1" indent="-367030" algn="just">
              <a:lnSpc>
                <a:spcPts val="4759"/>
              </a:lnSpc>
              <a:buFont typeface="Arial"/>
              <a:buChar char="•"/>
            </a:pPr>
            <a:r>
              <a:rPr lang="en-US" sz="3399">
                <a:solidFill>
                  <a:srgbClr val="FFFFFF"/>
                </a:solidFill>
                <a:latin typeface="TT Commons Pro"/>
              </a:rPr>
              <a:t>Giúp máy tính giao tiếp với con người bằng ngôn ngữ của họ.</a:t>
            </a:r>
          </a:p>
          <a:p>
            <a:pPr marL="734059" lvl="1" indent="-367030" algn="just">
              <a:lnSpc>
                <a:spcPts val="4759"/>
              </a:lnSpc>
              <a:buFont typeface="Arial"/>
              <a:buChar char="•"/>
            </a:pPr>
            <a:r>
              <a:rPr lang="en-US" sz="3399">
                <a:solidFill>
                  <a:srgbClr val="FFFFFF"/>
                </a:solidFill>
                <a:latin typeface="TT Commons Pro"/>
              </a:rPr>
              <a:t>Nó rất hiệu quả về thời gian.</a:t>
            </a:r>
          </a:p>
          <a:p>
            <a:pPr marL="734059" lvl="1" indent="-367030" algn="just">
              <a:lnSpc>
                <a:spcPts val="4759"/>
              </a:lnSpc>
              <a:buFont typeface="Arial"/>
              <a:buChar char="•"/>
            </a:pPr>
            <a:r>
              <a:rPr lang="en-US" sz="3399">
                <a:solidFill>
                  <a:srgbClr val="FFFFFF"/>
                </a:solidFill>
                <a:latin typeface="TT Commons Pro"/>
              </a:rPr>
              <a:t>nâng cao hiệu quả của quy trình tài liệu, tính chính xác của tài liệu và xác định thông tin từ cơ sở dữ liệu lớn</a:t>
            </a:r>
          </a:p>
          <a:p>
            <a:pPr algn="just">
              <a:lnSpc>
                <a:spcPts val="4759"/>
              </a:lnSpc>
            </a:pPr>
            <a:endParaRPr lang="en-US" sz="3399">
              <a:solidFill>
                <a:srgbClr val="FFFFFF"/>
              </a:solidFill>
              <a:latin typeface="TT Commons Pr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TotalTime>
  <Words>1855</Words>
  <Application>Microsoft Office PowerPoint</Application>
  <PresentationFormat>Custom</PresentationFormat>
  <Paragraphs>172</Paragraphs>
  <Slides>26</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26</vt:i4>
      </vt:variant>
    </vt:vector>
  </HeadingPairs>
  <TitlesOfParts>
    <vt:vector size="40" baseType="lpstr">
      <vt:lpstr>Arial</vt:lpstr>
      <vt:lpstr>Noto Sans Bold</vt:lpstr>
      <vt:lpstr>Open Sans Bold</vt:lpstr>
      <vt:lpstr>Open Sans</vt:lpstr>
      <vt:lpstr>Times New Roman</vt:lpstr>
      <vt:lpstr>Bebas Neue Bold</vt:lpstr>
      <vt:lpstr>TT Commons Pro</vt:lpstr>
      <vt:lpstr>Bebas Neue</vt:lpstr>
      <vt:lpstr>Calibri</vt:lpstr>
      <vt:lpstr>DejaVu Serif</vt:lpstr>
      <vt:lpstr>Canva Sans</vt:lpstr>
      <vt:lpstr>TT Commons Pro Bold</vt:lpstr>
      <vt:lpstr>DejaVu Serif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dc:title>
  <cp:lastModifiedBy>HQ</cp:lastModifiedBy>
  <cp:revision>15</cp:revision>
  <dcterms:created xsi:type="dcterms:W3CDTF">2006-08-16T00:00:00Z</dcterms:created>
  <dcterms:modified xsi:type="dcterms:W3CDTF">2024-05-23T15:12:26Z</dcterms:modified>
  <dc:identifier>DAGEypQEC4g</dc:identifier>
</cp:coreProperties>
</file>